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3" r:id="rId4"/>
    <p:sldId id="259" r:id="rId5"/>
    <p:sldId id="260" r:id="rId6"/>
    <p:sldId id="277" r:id="rId7"/>
    <p:sldId id="261" r:id="rId8"/>
    <p:sldId id="268" r:id="rId9"/>
    <p:sldId id="269" r:id="rId10"/>
    <p:sldId id="262" r:id="rId11"/>
    <p:sldId id="264" r:id="rId12"/>
    <p:sldId id="265" r:id="rId13"/>
    <p:sldId id="266" r:id="rId14"/>
    <p:sldId id="267" r:id="rId15"/>
    <p:sldId id="271" r:id="rId16"/>
    <p:sldId id="272" r:id="rId17"/>
    <p:sldId id="273" r:id="rId18"/>
    <p:sldId id="278" r:id="rId19"/>
    <p:sldId id="276" r:id="rId20"/>
    <p:sldId id="275" r:id="rId21"/>
    <p:sldId id="279" r:id="rId22"/>
    <p:sldId id="280" r:id="rId23"/>
    <p:sldId id="281" r:id="rId24"/>
    <p:sldId id="282" r:id="rId25"/>
    <p:sldId id="283" r:id="rId26"/>
    <p:sldId id="287" r:id="rId27"/>
    <p:sldId id="288" r:id="rId28"/>
    <p:sldId id="285"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1" d="100"/>
          <a:sy n="111" d="100"/>
        </p:scale>
        <p:origin x="456" y="12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B889853-D3B7-4459-B891-54E416C0F869}" type="datetimeFigureOut">
              <a:rPr lang="en-US" smtClean="0"/>
              <a:t>3/7/2022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EFEE71-50DF-4218-8CD4-CA93CC6935DF}" type="slidenum">
              <a:rPr lang="en-US" smtClean="0"/>
              <a:t>‹#›</a:t>
            </a:fld>
            <a:endParaRPr lang="en-US"/>
          </a:p>
        </p:txBody>
      </p:sp>
    </p:spTree>
    <p:extLst>
      <p:ext uri="{BB962C8B-B14F-4D97-AF65-F5344CB8AC3E}">
        <p14:creationId xmlns:p14="http://schemas.microsoft.com/office/powerpoint/2010/main" val="2265025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889853-D3B7-4459-B891-54E416C0F869}" type="datetimeFigureOut">
              <a:rPr lang="en-US" smtClean="0"/>
              <a:t>3/7/2022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EFEE71-50DF-4218-8CD4-CA93CC6935DF}" type="slidenum">
              <a:rPr lang="en-US" smtClean="0"/>
              <a:t>‹#›</a:t>
            </a:fld>
            <a:endParaRPr lang="en-US"/>
          </a:p>
        </p:txBody>
      </p:sp>
    </p:spTree>
    <p:extLst>
      <p:ext uri="{BB962C8B-B14F-4D97-AF65-F5344CB8AC3E}">
        <p14:creationId xmlns:p14="http://schemas.microsoft.com/office/powerpoint/2010/main" val="3163837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889853-D3B7-4459-B891-54E416C0F869}" type="datetimeFigureOut">
              <a:rPr lang="en-US" smtClean="0"/>
              <a:t>3/7/2022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EFEE71-50DF-4218-8CD4-CA93CC6935DF}" type="slidenum">
              <a:rPr lang="en-US" smtClean="0"/>
              <a:t>‹#›</a:t>
            </a:fld>
            <a:endParaRPr lang="en-US"/>
          </a:p>
        </p:txBody>
      </p:sp>
    </p:spTree>
    <p:extLst>
      <p:ext uri="{BB962C8B-B14F-4D97-AF65-F5344CB8AC3E}">
        <p14:creationId xmlns:p14="http://schemas.microsoft.com/office/powerpoint/2010/main" val="2735006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B889853-D3B7-4459-B891-54E416C0F869}" type="datetimeFigureOut">
              <a:rPr lang="en-US" smtClean="0"/>
              <a:t>3/7/2022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EFEE71-50DF-4218-8CD4-CA93CC6935DF}" type="slidenum">
              <a:rPr lang="en-US" smtClean="0"/>
              <a:t>‹#›</a:t>
            </a:fld>
            <a:endParaRPr lang="en-US"/>
          </a:p>
        </p:txBody>
      </p:sp>
    </p:spTree>
    <p:extLst>
      <p:ext uri="{BB962C8B-B14F-4D97-AF65-F5344CB8AC3E}">
        <p14:creationId xmlns:p14="http://schemas.microsoft.com/office/powerpoint/2010/main" val="953325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B889853-D3B7-4459-B891-54E416C0F869}" type="datetimeFigureOut">
              <a:rPr lang="en-US" smtClean="0"/>
              <a:t>3/7/2022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EFEE71-50DF-4218-8CD4-CA93CC6935DF}" type="slidenum">
              <a:rPr lang="en-US" smtClean="0"/>
              <a:t>‹#›</a:t>
            </a:fld>
            <a:endParaRPr lang="en-US"/>
          </a:p>
        </p:txBody>
      </p:sp>
    </p:spTree>
    <p:extLst>
      <p:ext uri="{BB962C8B-B14F-4D97-AF65-F5344CB8AC3E}">
        <p14:creationId xmlns:p14="http://schemas.microsoft.com/office/powerpoint/2010/main" val="3570755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B889853-D3B7-4459-B891-54E416C0F869}" type="datetimeFigureOut">
              <a:rPr lang="en-US" smtClean="0"/>
              <a:t>3/7/2022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EFEE71-50DF-4218-8CD4-CA93CC6935DF}" type="slidenum">
              <a:rPr lang="en-US" smtClean="0"/>
              <a:t>‹#›</a:t>
            </a:fld>
            <a:endParaRPr lang="en-US"/>
          </a:p>
        </p:txBody>
      </p:sp>
    </p:spTree>
    <p:extLst>
      <p:ext uri="{BB962C8B-B14F-4D97-AF65-F5344CB8AC3E}">
        <p14:creationId xmlns:p14="http://schemas.microsoft.com/office/powerpoint/2010/main" val="1069190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B889853-D3B7-4459-B891-54E416C0F869}" type="datetimeFigureOut">
              <a:rPr lang="en-US" smtClean="0"/>
              <a:t>3/7/2022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EFEE71-50DF-4218-8CD4-CA93CC6935DF}" type="slidenum">
              <a:rPr lang="en-US" smtClean="0"/>
              <a:t>‹#›</a:t>
            </a:fld>
            <a:endParaRPr lang="en-US"/>
          </a:p>
        </p:txBody>
      </p:sp>
    </p:spTree>
    <p:extLst>
      <p:ext uri="{BB962C8B-B14F-4D97-AF65-F5344CB8AC3E}">
        <p14:creationId xmlns:p14="http://schemas.microsoft.com/office/powerpoint/2010/main" val="3416309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889853-D3B7-4459-B891-54E416C0F869}" type="datetimeFigureOut">
              <a:rPr lang="en-US" smtClean="0"/>
              <a:t>3/7/2022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EFEE71-50DF-4218-8CD4-CA93CC6935DF}" type="slidenum">
              <a:rPr lang="en-US" smtClean="0"/>
              <a:t>‹#›</a:t>
            </a:fld>
            <a:endParaRPr lang="en-US"/>
          </a:p>
        </p:txBody>
      </p:sp>
    </p:spTree>
    <p:extLst>
      <p:ext uri="{BB962C8B-B14F-4D97-AF65-F5344CB8AC3E}">
        <p14:creationId xmlns:p14="http://schemas.microsoft.com/office/powerpoint/2010/main" val="27827981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889853-D3B7-4459-B891-54E416C0F869}" type="datetimeFigureOut">
              <a:rPr lang="en-US" smtClean="0"/>
              <a:t>3/7/2022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EFEE71-50DF-4218-8CD4-CA93CC6935DF}" type="slidenum">
              <a:rPr lang="en-US" smtClean="0"/>
              <a:t>‹#›</a:t>
            </a:fld>
            <a:endParaRPr lang="en-US"/>
          </a:p>
        </p:txBody>
      </p:sp>
    </p:spTree>
    <p:extLst>
      <p:ext uri="{BB962C8B-B14F-4D97-AF65-F5344CB8AC3E}">
        <p14:creationId xmlns:p14="http://schemas.microsoft.com/office/powerpoint/2010/main" val="2217153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B889853-D3B7-4459-B891-54E416C0F869}" type="datetimeFigureOut">
              <a:rPr lang="en-US" smtClean="0"/>
              <a:t>3/7/2022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EFEE71-50DF-4218-8CD4-CA93CC6935DF}" type="slidenum">
              <a:rPr lang="en-US" smtClean="0"/>
              <a:t>‹#›</a:t>
            </a:fld>
            <a:endParaRPr lang="en-US"/>
          </a:p>
        </p:txBody>
      </p:sp>
    </p:spTree>
    <p:extLst>
      <p:ext uri="{BB962C8B-B14F-4D97-AF65-F5344CB8AC3E}">
        <p14:creationId xmlns:p14="http://schemas.microsoft.com/office/powerpoint/2010/main" val="3407119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B889853-D3B7-4459-B891-54E416C0F869}" type="datetimeFigureOut">
              <a:rPr lang="en-US" smtClean="0"/>
              <a:t>3/7/2022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EFEE71-50DF-4218-8CD4-CA93CC6935DF}" type="slidenum">
              <a:rPr lang="en-US" smtClean="0"/>
              <a:t>‹#›</a:t>
            </a:fld>
            <a:endParaRPr lang="en-US"/>
          </a:p>
        </p:txBody>
      </p:sp>
    </p:spTree>
    <p:extLst>
      <p:ext uri="{BB962C8B-B14F-4D97-AF65-F5344CB8AC3E}">
        <p14:creationId xmlns:p14="http://schemas.microsoft.com/office/powerpoint/2010/main" val="15748901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89853-D3B7-4459-B891-54E416C0F869}" type="datetimeFigureOut">
              <a:rPr lang="en-US" smtClean="0"/>
              <a:t>3/7/2022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EFEE71-50DF-4218-8CD4-CA93CC6935DF}" type="slidenum">
              <a:rPr lang="en-US" smtClean="0"/>
              <a:t>‹#›</a:t>
            </a:fld>
            <a:endParaRPr lang="en-US"/>
          </a:p>
        </p:txBody>
      </p:sp>
    </p:spTree>
    <p:extLst>
      <p:ext uri="{BB962C8B-B14F-4D97-AF65-F5344CB8AC3E}">
        <p14:creationId xmlns:p14="http://schemas.microsoft.com/office/powerpoint/2010/main" val="1759308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Automated 1D Stats Workflow</a:t>
            </a:r>
          </a:p>
        </p:txBody>
      </p:sp>
      <p:sp>
        <p:nvSpPr>
          <p:cNvPr id="3" name="Subtitle 2"/>
          <p:cNvSpPr>
            <a:spLocks noGrp="1"/>
          </p:cNvSpPr>
          <p:nvPr>
            <p:ph type="subTitle" idx="1"/>
          </p:nvPr>
        </p:nvSpPr>
        <p:spPr/>
        <p:txBody>
          <a:bodyPr/>
          <a:lstStyle/>
          <a:p>
            <a:r>
              <a:rPr lang="en-US" dirty="0"/>
              <a:t>9-12-2018</a:t>
            </a:r>
          </a:p>
        </p:txBody>
      </p:sp>
    </p:spTree>
    <p:extLst>
      <p:ext uri="{BB962C8B-B14F-4D97-AF65-F5344CB8AC3E}">
        <p14:creationId xmlns:p14="http://schemas.microsoft.com/office/powerpoint/2010/main" val="17642693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normAutofit/>
          </a:bodyPr>
          <a:lstStyle/>
          <a:p>
            <a:r>
              <a:rPr lang="en-US" sz="4200" dirty="0"/>
              <a:t>Script Run Parameters: 1 of 5</a:t>
            </a:r>
            <a:br>
              <a:rPr lang="en-US" sz="4200" dirty="0"/>
            </a:br>
            <a:endParaRPr lang="en-US" sz="4200" dirty="0"/>
          </a:p>
        </p:txBody>
      </p:sp>
      <p:sp>
        <p:nvSpPr>
          <p:cNvPr id="3" name="Content Placeholder 2"/>
          <p:cNvSpPr>
            <a:spLocks noGrp="1"/>
          </p:cNvSpPr>
          <p:nvPr>
            <p:ph idx="1"/>
          </p:nvPr>
        </p:nvSpPr>
        <p:spPr>
          <a:xfrm>
            <a:off x="129395" y="1449238"/>
            <a:ext cx="5898182" cy="5331124"/>
          </a:xfrm>
        </p:spPr>
        <p:txBody>
          <a:bodyPr>
            <a:normAutofit/>
          </a:bodyPr>
          <a:lstStyle/>
          <a:p>
            <a:pPr lvl="1"/>
            <a:r>
              <a:rPr lang="en-US" dirty="0"/>
              <a:t>10 variables to populate!</a:t>
            </a:r>
          </a:p>
          <a:p>
            <a:pPr lvl="1"/>
            <a:endParaRPr lang="en-US" dirty="0"/>
          </a:p>
          <a:p>
            <a:pPr lvl="1"/>
            <a:r>
              <a:rPr lang="en-US" dirty="0" err="1"/>
              <a:t>path_to_SGeMS</a:t>
            </a:r>
            <a:endParaRPr lang="en-US" dirty="0"/>
          </a:p>
          <a:p>
            <a:pPr lvl="2"/>
            <a:r>
              <a:rPr lang="en-US" dirty="0"/>
              <a:t>string</a:t>
            </a:r>
          </a:p>
          <a:p>
            <a:pPr lvl="2"/>
            <a:r>
              <a:rPr lang="en-US" dirty="0"/>
              <a:t>Path to wherever </a:t>
            </a:r>
            <a:r>
              <a:rPr lang="en-US" dirty="0" err="1"/>
              <a:t>SGeMs</a:t>
            </a:r>
            <a:r>
              <a:rPr lang="en-US" dirty="0"/>
              <a:t> is installed</a:t>
            </a:r>
          </a:p>
          <a:p>
            <a:pPr lvl="1"/>
            <a:r>
              <a:rPr lang="en-US" dirty="0" err="1"/>
              <a:t>stream_len</a:t>
            </a:r>
            <a:endParaRPr lang="en-US" dirty="0"/>
          </a:p>
          <a:p>
            <a:pPr lvl="2"/>
            <a:r>
              <a:rPr lang="en-US" dirty="0"/>
              <a:t>integer</a:t>
            </a:r>
          </a:p>
          <a:p>
            <a:pPr lvl="2"/>
            <a:r>
              <a:rPr lang="en-US" dirty="0"/>
              <a:t>Number of cells in the grid to “decimate”</a:t>
            </a:r>
          </a:p>
          <a:p>
            <a:pPr lvl="2"/>
            <a:r>
              <a:rPr lang="en-US" dirty="0"/>
              <a:t>Yes, this is hard-coded…</a:t>
            </a:r>
          </a:p>
        </p:txBody>
      </p:sp>
      <p:pic>
        <p:nvPicPr>
          <p:cNvPr id="5" name="Picture 4"/>
          <p:cNvPicPr>
            <a:picLocks noChangeAspect="1"/>
          </p:cNvPicPr>
          <p:nvPr/>
        </p:nvPicPr>
        <p:blipFill>
          <a:blip r:embed="rId2"/>
          <a:stretch>
            <a:fillRect/>
          </a:stretch>
        </p:blipFill>
        <p:spPr>
          <a:xfrm>
            <a:off x="6812346" y="127001"/>
            <a:ext cx="5252654" cy="6653362"/>
          </a:xfrm>
          <a:prstGeom prst="rect">
            <a:avLst/>
          </a:prstGeom>
        </p:spPr>
      </p:pic>
    </p:spTree>
    <p:extLst>
      <p:ext uri="{BB962C8B-B14F-4D97-AF65-F5344CB8AC3E}">
        <p14:creationId xmlns:p14="http://schemas.microsoft.com/office/powerpoint/2010/main" val="37921309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normAutofit/>
          </a:bodyPr>
          <a:lstStyle/>
          <a:p>
            <a:r>
              <a:rPr lang="en-US" sz="4200" dirty="0"/>
              <a:t>Script Run Parameters: 2 of 5</a:t>
            </a:r>
            <a:br>
              <a:rPr lang="en-US" sz="4200" dirty="0"/>
            </a:br>
            <a:endParaRPr lang="en-US" sz="4200" dirty="0"/>
          </a:p>
        </p:txBody>
      </p:sp>
      <p:sp>
        <p:nvSpPr>
          <p:cNvPr id="3" name="Content Placeholder 2"/>
          <p:cNvSpPr>
            <a:spLocks noGrp="1"/>
          </p:cNvSpPr>
          <p:nvPr>
            <p:ph idx="1"/>
          </p:nvPr>
        </p:nvSpPr>
        <p:spPr>
          <a:xfrm>
            <a:off x="129395" y="1175657"/>
            <a:ext cx="5898182" cy="5604705"/>
          </a:xfrm>
        </p:spPr>
        <p:txBody>
          <a:bodyPr>
            <a:normAutofit/>
          </a:bodyPr>
          <a:lstStyle/>
          <a:p>
            <a:pPr lvl="1"/>
            <a:r>
              <a:rPr lang="en-US" dirty="0" err="1"/>
              <a:t>hard_props</a:t>
            </a:r>
            <a:endParaRPr lang="en-US" dirty="0"/>
          </a:p>
          <a:p>
            <a:pPr lvl="2"/>
            <a:r>
              <a:rPr lang="en-US" dirty="0"/>
              <a:t>List of strings</a:t>
            </a:r>
          </a:p>
          <a:p>
            <a:pPr lvl="2"/>
            <a:r>
              <a:rPr lang="en-US" dirty="0"/>
              <a:t>names of hard data properties in </a:t>
            </a:r>
            <a:r>
              <a:rPr lang="en-US" dirty="0" err="1"/>
              <a:t>SGeMs</a:t>
            </a:r>
            <a:r>
              <a:rPr lang="en-US" dirty="0"/>
              <a:t> project</a:t>
            </a:r>
          </a:p>
          <a:p>
            <a:pPr lvl="2"/>
            <a:r>
              <a:rPr lang="en-US" dirty="0"/>
              <a:t>must match the property names in the </a:t>
            </a:r>
            <a:r>
              <a:rPr lang="en-US" dirty="0" err="1"/>
              <a:t>SGeMs</a:t>
            </a:r>
            <a:r>
              <a:rPr lang="en-US" dirty="0"/>
              <a:t> project exactly</a:t>
            </a:r>
          </a:p>
          <a:p>
            <a:pPr lvl="1"/>
            <a:endParaRPr lang="en-US" dirty="0"/>
          </a:p>
          <a:p>
            <a:pPr lvl="1"/>
            <a:r>
              <a:rPr lang="en-US" dirty="0" err="1"/>
              <a:t>soft_props</a:t>
            </a:r>
            <a:endParaRPr lang="en-US" dirty="0"/>
          </a:p>
          <a:p>
            <a:pPr lvl="2"/>
            <a:r>
              <a:rPr lang="en-US" dirty="0"/>
              <a:t>List of strings</a:t>
            </a:r>
          </a:p>
          <a:p>
            <a:pPr lvl="2"/>
            <a:r>
              <a:rPr lang="en-US" dirty="0"/>
              <a:t>names of soft data properties in </a:t>
            </a:r>
            <a:r>
              <a:rPr lang="en-US" dirty="0" err="1"/>
              <a:t>SGeMs</a:t>
            </a:r>
            <a:r>
              <a:rPr lang="en-US" dirty="0"/>
              <a:t> project</a:t>
            </a:r>
          </a:p>
          <a:p>
            <a:pPr lvl="2"/>
            <a:r>
              <a:rPr lang="en-US" dirty="0"/>
              <a:t>must match the property names in the </a:t>
            </a:r>
            <a:r>
              <a:rPr lang="en-US" dirty="0" err="1"/>
              <a:t>SGeMs</a:t>
            </a:r>
            <a:r>
              <a:rPr lang="en-US" dirty="0"/>
              <a:t> project exactly</a:t>
            </a:r>
          </a:p>
          <a:p>
            <a:pPr marL="914400" lvl="2" indent="0">
              <a:buNone/>
            </a:pPr>
            <a:endParaRPr lang="en-US" dirty="0"/>
          </a:p>
        </p:txBody>
      </p:sp>
      <p:pic>
        <p:nvPicPr>
          <p:cNvPr id="6" name="Picture 5"/>
          <p:cNvPicPr>
            <a:picLocks noChangeAspect="1"/>
          </p:cNvPicPr>
          <p:nvPr/>
        </p:nvPicPr>
        <p:blipFill>
          <a:blip r:embed="rId2"/>
          <a:stretch>
            <a:fillRect/>
          </a:stretch>
        </p:blipFill>
        <p:spPr>
          <a:xfrm>
            <a:off x="6812346" y="127001"/>
            <a:ext cx="5252654" cy="6653362"/>
          </a:xfrm>
          <a:prstGeom prst="rect">
            <a:avLst/>
          </a:prstGeom>
        </p:spPr>
      </p:pic>
    </p:spTree>
    <p:extLst>
      <p:ext uri="{BB962C8B-B14F-4D97-AF65-F5344CB8AC3E}">
        <p14:creationId xmlns:p14="http://schemas.microsoft.com/office/powerpoint/2010/main" val="3646283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6812346" y="127001"/>
            <a:ext cx="5252654" cy="6653362"/>
          </a:xfrm>
          <a:prstGeom prst="rect">
            <a:avLst/>
          </a:prstGeom>
        </p:spPr>
      </p:pic>
      <p:sp>
        <p:nvSpPr>
          <p:cNvPr id="2" name="Title 1"/>
          <p:cNvSpPr>
            <a:spLocks noGrp="1"/>
          </p:cNvSpPr>
          <p:nvPr>
            <p:ph type="title"/>
          </p:nvPr>
        </p:nvSpPr>
        <p:spPr>
          <a:xfrm>
            <a:off x="77635" y="0"/>
            <a:ext cx="10515600" cy="1325563"/>
          </a:xfrm>
        </p:spPr>
        <p:txBody>
          <a:bodyPr>
            <a:normAutofit/>
          </a:bodyPr>
          <a:lstStyle/>
          <a:p>
            <a:r>
              <a:rPr lang="en-US" sz="4200" dirty="0"/>
              <a:t>Script Run Parameters: 3 of 5</a:t>
            </a:r>
            <a:br>
              <a:rPr lang="en-US" sz="4200" dirty="0"/>
            </a:br>
            <a:endParaRPr lang="en-US" sz="4200" dirty="0"/>
          </a:p>
        </p:txBody>
      </p:sp>
      <p:sp>
        <p:nvSpPr>
          <p:cNvPr id="3" name="Content Placeholder 2"/>
          <p:cNvSpPr>
            <a:spLocks noGrp="1"/>
          </p:cNvSpPr>
          <p:nvPr>
            <p:ph idx="1"/>
          </p:nvPr>
        </p:nvSpPr>
        <p:spPr>
          <a:xfrm>
            <a:off x="129395" y="1175657"/>
            <a:ext cx="5898182" cy="5604705"/>
          </a:xfrm>
        </p:spPr>
        <p:txBody>
          <a:bodyPr>
            <a:normAutofit/>
          </a:bodyPr>
          <a:lstStyle/>
          <a:p>
            <a:pPr marL="914400" lvl="2" indent="0">
              <a:buNone/>
            </a:pPr>
            <a:endParaRPr lang="en-US" dirty="0"/>
          </a:p>
          <a:p>
            <a:pPr lvl="1"/>
            <a:r>
              <a:rPr lang="en-US" dirty="0" err="1"/>
              <a:t>run_bz_dict</a:t>
            </a:r>
            <a:endParaRPr lang="en-US" dirty="0"/>
          </a:p>
          <a:p>
            <a:pPr lvl="2"/>
            <a:r>
              <a:rPr lang="en-US" dirty="0"/>
              <a:t>Dictionary – string: string</a:t>
            </a:r>
          </a:p>
          <a:p>
            <a:pPr lvl="2"/>
            <a:r>
              <a:rPr lang="en-US" dirty="0"/>
              <a:t>‘Name’: ‘value </a:t>
            </a:r>
            <a:r>
              <a:rPr lang="en-US" dirty="0" err="1"/>
              <a:t>value</a:t>
            </a:r>
            <a:r>
              <a:rPr lang="en-US" dirty="0"/>
              <a:t> </a:t>
            </a:r>
            <a:r>
              <a:rPr lang="en-US" dirty="0" err="1"/>
              <a:t>value</a:t>
            </a:r>
            <a:r>
              <a:rPr lang="en-US" dirty="0"/>
              <a:t>’</a:t>
            </a:r>
          </a:p>
          <a:p>
            <a:pPr lvl="2"/>
            <a:r>
              <a:rPr lang="en-US" dirty="0"/>
              <a:t>e.g. ‘B25’ assigns a </a:t>
            </a:r>
            <a:r>
              <a:rPr lang="en-US" dirty="0" err="1"/>
              <a:t>Bz</a:t>
            </a:r>
            <a:r>
              <a:rPr lang="en-US" dirty="0"/>
              <a:t> value of 0.25 for each of three </a:t>
            </a:r>
            <a:r>
              <a:rPr lang="en-US" dirty="0" err="1"/>
              <a:t>facies</a:t>
            </a:r>
            <a:br>
              <a:rPr lang="en-US" dirty="0"/>
            </a:br>
            <a:r>
              <a:rPr lang="en-US" dirty="0"/>
              <a:t>(Sands, Breccia, Muds, in order!)</a:t>
            </a:r>
          </a:p>
          <a:p>
            <a:pPr lvl="2"/>
            <a:r>
              <a:rPr lang="en-US" dirty="0"/>
              <a:t>e.g. ‘B30’ (“true” case) assigns 0.28 0.22 and 0.4 to Sand, Breccia, and Mud, respectively</a:t>
            </a:r>
          </a:p>
          <a:p>
            <a:pPr lvl="3"/>
            <a:r>
              <a:rPr lang="en-US" dirty="0"/>
              <a:t>i.e. B30 is just a shorthand ‘name’ that will populate the output GSLIB file name</a:t>
            </a:r>
          </a:p>
          <a:p>
            <a:pPr lvl="2"/>
            <a:r>
              <a:rPr lang="en-US" dirty="0"/>
              <a:t>This dictionary allows you to run multiple </a:t>
            </a:r>
            <a:r>
              <a:rPr lang="en-US" dirty="0" err="1"/>
              <a:t>Bz</a:t>
            </a:r>
            <a:r>
              <a:rPr lang="en-US" dirty="0"/>
              <a:t> scenarios with just one click, instead of having to set up multiple .par files.</a:t>
            </a:r>
          </a:p>
          <a:p>
            <a:pPr lvl="2"/>
            <a:r>
              <a:rPr lang="en-US" dirty="0"/>
              <a:t>see below (</a:t>
            </a:r>
            <a:r>
              <a:rPr lang="en-US" dirty="0" err="1"/>
              <a:t>save_name_header</a:t>
            </a:r>
            <a:r>
              <a:rPr lang="en-US" dirty="0"/>
              <a:t>)</a:t>
            </a:r>
          </a:p>
        </p:txBody>
      </p:sp>
      <p:sp>
        <p:nvSpPr>
          <p:cNvPr id="4" name="TextBox 3"/>
          <p:cNvSpPr txBox="1"/>
          <p:nvPr/>
        </p:nvSpPr>
        <p:spPr>
          <a:xfrm>
            <a:off x="4105469" y="1307596"/>
            <a:ext cx="2509935" cy="369332"/>
          </a:xfrm>
          <a:prstGeom prst="rect">
            <a:avLst/>
          </a:prstGeom>
          <a:noFill/>
          <a:ln>
            <a:solidFill>
              <a:schemeClr val="tx1"/>
            </a:solidFill>
          </a:ln>
        </p:spPr>
        <p:txBody>
          <a:bodyPr wrap="square" rtlCol="0">
            <a:spAutoFit/>
          </a:bodyPr>
          <a:lstStyle/>
          <a:p>
            <a:r>
              <a:rPr lang="en-US" dirty="0"/>
              <a:t>“space-delimited” values</a:t>
            </a:r>
          </a:p>
        </p:txBody>
      </p:sp>
      <p:cxnSp>
        <p:nvCxnSpPr>
          <p:cNvPr id="6" name="Straight Arrow Connector 5"/>
          <p:cNvCxnSpPr/>
          <p:nvPr/>
        </p:nvCxnSpPr>
        <p:spPr>
          <a:xfrm flipH="1">
            <a:off x="4236096" y="1676928"/>
            <a:ext cx="1124340" cy="71041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943600" y="2852585"/>
            <a:ext cx="1246909" cy="72881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649687" y="3636151"/>
            <a:ext cx="1540822" cy="47864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71409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812346" y="127001"/>
            <a:ext cx="5252654" cy="6653362"/>
          </a:xfrm>
          <a:prstGeom prst="rect">
            <a:avLst/>
          </a:prstGeom>
        </p:spPr>
      </p:pic>
      <p:sp>
        <p:nvSpPr>
          <p:cNvPr id="2" name="Title 1"/>
          <p:cNvSpPr>
            <a:spLocks noGrp="1"/>
          </p:cNvSpPr>
          <p:nvPr>
            <p:ph type="title"/>
          </p:nvPr>
        </p:nvSpPr>
        <p:spPr>
          <a:xfrm>
            <a:off x="77635" y="0"/>
            <a:ext cx="10515600" cy="1325563"/>
          </a:xfrm>
        </p:spPr>
        <p:txBody>
          <a:bodyPr>
            <a:normAutofit/>
          </a:bodyPr>
          <a:lstStyle/>
          <a:p>
            <a:r>
              <a:rPr lang="en-US" sz="4200" dirty="0"/>
              <a:t>Script Run Parameters: 4 of 5</a:t>
            </a:r>
            <a:br>
              <a:rPr lang="en-US" sz="4200" dirty="0"/>
            </a:br>
            <a:endParaRPr lang="en-US" sz="4200" dirty="0"/>
          </a:p>
        </p:txBody>
      </p:sp>
      <p:sp>
        <p:nvSpPr>
          <p:cNvPr id="3" name="Content Placeholder 2"/>
          <p:cNvSpPr>
            <a:spLocks noGrp="1"/>
          </p:cNvSpPr>
          <p:nvPr>
            <p:ph idx="1"/>
          </p:nvPr>
        </p:nvSpPr>
        <p:spPr>
          <a:xfrm>
            <a:off x="129395" y="1175657"/>
            <a:ext cx="5898182" cy="5604705"/>
          </a:xfrm>
        </p:spPr>
        <p:txBody>
          <a:bodyPr>
            <a:normAutofit/>
          </a:bodyPr>
          <a:lstStyle/>
          <a:p>
            <a:pPr marL="914400" lvl="2" indent="0">
              <a:buNone/>
            </a:pPr>
            <a:endParaRPr lang="en-US" dirty="0"/>
          </a:p>
          <a:p>
            <a:pPr lvl="1"/>
            <a:r>
              <a:rPr lang="en-US" dirty="0" err="1"/>
              <a:t>path_to_par</a:t>
            </a:r>
            <a:endParaRPr lang="en-US" dirty="0"/>
          </a:p>
          <a:p>
            <a:pPr lvl="2"/>
            <a:r>
              <a:rPr lang="en-US" dirty="0"/>
              <a:t>string</a:t>
            </a:r>
          </a:p>
          <a:p>
            <a:pPr lvl="2"/>
            <a:r>
              <a:rPr lang="en-US" dirty="0"/>
              <a:t>Path to wherever input .par file is</a:t>
            </a:r>
          </a:p>
          <a:p>
            <a:pPr lvl="1"/>
            <a:r>
              <a:rPr lang="en-US" dirty="0" err="1"/>
              <a:t>save_path</a:t>
            </a:r>
            <a:endParaRPr lang="en-US" dirty="0"/>
          </a:p>
          <a:p>
            <a:pPr lvl="2"/>
            <a:r>
              <a:rPr lang="en-US" dirty="0"/>
              <a:t>string</a:t>
            </a:r>
          </a:p>
          <a:p>
            <a:pPr lvl="2"/>
            <a:r>
              <a:rPr lang="en-US" dirty="0"/>
              <a:t>Path to wherever you want to save out GSLIBs</a:t>
            </a:r>
          </a:p>
          <a:p>
            <a:pPr lvl="1"/>
            <a:r>
              <a:rPr lang="en-US" dirty="0" err="1"/>
              <a:t>root_par_name</a:t>
            </a:r>
            <a:endParaRPr lang="en-US" dirty="0"/>
          </a:p>
          <a:p>
            <a:pPr lvl="2"/>
            <a:r>
              <a:rPr lang="en-US" dirty="0"/>
              <a:t>string</a:t>
            </a:r>
          </a:p>
          <a:p>
            <a:pPr lvl="2"/>
            <a:r>
              <a:rPr lang="en-US" dirty="0"/>
              <a:t>Filename for input .par</a:t>
            </a:r>
          </a:p>
        </p:txBody>
      </p:sp>
    </p:spTree>
    <p:extLst>
      <p:ext uri="{BB962C8B-B14F-4D97-AF65-F5344CB8AC3E}">
        <p14:creationId xmlns:p14="http://schemas.microsoft.com/office/powerpoint/2010/main" val="2570535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normAutofit/>
          </a:bodyPr>
          <a:lstStyle/>
          <a:p>
            <a:r>
              <a:rPr lang="en-US" sz="4200" dirty="0"/>
              <a:t>Script Run Parameters: 5 of 5</a:t>
            </a:r>
            <a:br>
              <a:rPr lang="en-US" sz="4200" dirty="0"/>
            </a:br>
            <a:endParaRPr lang="en-US" sz="4200" dirty="0"/>
          </a:p>
        </p:txBody>
      </p:sp>
      <p:sp>
        <p:nvSpPr>
          <p:cNvPr id="3" name="Content Placeholder 2"/>
          <p:cNvSpPr>
            <a:spLocks noGrp="1"/>
          </p:cNvSpPr>
          <p:nvPr>
            <p:ph idx="1"/>
          </p:nvPr>
        </p:nvSpPr>
        <p:spPr>
          <a:xfrm>
            <a:off x="129395" y="1175657"/>
            <a:ext cx="5988772" cy="5604705"/>
          </a:xfrm>
        </p:spPr>
        <p:txBody>
          <a:bodyPr>
            <a:normAutofit/>
          </a:bodyPr>
          <a:lstStyle/>
          <a:p>
            <a:pPr marL="914400" lvl="2" indent="0">
              <a:buNone/>
            </a:pPr>
            <a:endParaRPr lang="en-US" dirty="0"/>
          </a:p>
          <a:p>
            <a:pPr lvl="1"/>
            <a:r>
              <a:rPr lang="en-US" dirty="0" err="1"/>
              <a:t>save_name_header</a:t>
            </a:r>
            <a:endParaRPr lang="en-US" dirty="0"/>
          </a:p>
          <a:p>
            <a:pPr lvl="2"/>
            <a:r>
              <a:rPr lang="en-US" dirty="0"/>
              <a:t>string</a:t>
            </a:r>
          </a:p>
          <a:p>
            <a:pPr lvl="2"/>
            <a:r>
              <a:rPr lang="en-US" dirty="0"/>
              <a:t>suffix for the output GSLIB files</a:t>
            </a:r>
          </a:p>
          <a:p>
            <a:pPr lvl="2"/>
            <a:r>
              <a:rPr lang="en-US" dirty="0"/>
              <a:t>E.g. “</a:t>
            </a:r>
            <a:r>
              <a:rPr lang="en-US" dirty="0">
                <a:solidFill>
                  <a:srgbClr val="FF0000"/>
                </a:solidFill>
              </a:rPr>
              <a:t>797_ADE_cosisim</a:t>
            </a:r>
            <a:r>
              <a:rPr lang="en-US" dirty="0"/>
              <a:t>_</a:t>
            </a:r>
            <a:r>
              <a:rPr lang="en-US" dirty="0">
                <a:solidFill>
                  <a:srgbClr val="00B0F0"/>
                </a:solidFill>
              </a:rPr>
              <a:t>B01</a:t>
            </a:r>
            <a:r>
              <a:rPr lang="en-US" dirty="0"/>
              <a:t>_</a:t>
            </a:r>
            <a:r>
              <a:rPr lang="en-US" dirty="0">
                <a:solidFill>
                  <a:srgbClr val="00B050"/>
                </a:solidFill>
              </a:rPr>
              <a:t>0.03_7</a:t>
            </a:r>
            <a:r>
              <a:rPr lang="en-US" dirty="0"/>
              <a:t>”</a:t>
            </a:r>
          </a:p>
          <a:p>
            <a:pPr lvl="3"/>
            <a:r>
              <a:rPr lang="en-US" dirty="0" err="1">
                <a:solidFill>
                  <a:srgbClr val="FF0000"/>
                </a:solidFill>
              </a:rPr>
              <a:t>save_name_header</a:t>
            </a:r>
            <a:r>
              <a:rPr lang="en-US" dirty="0"/>
              <a:t> = ‘797_ADE_cosisim’</a:t>
            </a:r>
          </a:p>
          <a:p>
            <a:pPr lvl="3"/>
            <a:r>
              <a:rPr lang="en-US" dirty="0">
                <a:solidFill>
                  <a:srgbClr val="00B0F0"/>
                </a:solidFill>
              </a:rPr>
              <a:t>name from </a:t>
            </a:r>
            <a:r>
              <a:rPr lang="en-US" dirty="0" err="1">
                <a:solidFill>
                  <a:srgbClr val="00B0F0"/>
                </a:solidFill>
              </a:rPr>
              <a:t>Bz</a:t>
            </a:r>
            <a:r>
              <a:rPr lang="en-US" dirty="0">
                <a:solidFill>
                  <a:srgbClr val="00B0F0"/>
                </a:solidFill>
              </a:rPr>
              <a:t> Dictionary</a:t>
            </a:r>
            <a:r>
              <a:rPr lang="en-US" dirty="0"/>
              <a:t> = ‘B01’</a:t>
            </a:r>
          </a:p>
          <a:p>
            <a:pPr lvl="3"/>
            <a:r>
              <a:rPr lang="en-US" dirty="0">
                <a:solidFill>
                  <a:srgbClr val="00B050"/>
                </a:solidFill>
              </a:rPr>
              <a:t>% Hard Data (~3% rounded) </a:t>
            </a:r>
            <a:r>
              <a:rPr lang="en-US" dirty="0"/>
              <a:t>= ‘0.03’</a:t>
            </a:r>
          </a:p>
          <a:p>
            <a:pPr lvl="3"/>
            <a:r>
              <a:rPr lang="en-US" dirty="0">
                <a:solidFill>
                  <a:srgbClr val="00B050"/>
                </a:solidFill>
              </a:rPr>
              <a:t>Configuration Number</a:t>
            </a:r>
            <a:r>
              <a:rPr lang="en-US" dirty="0"/>
              <a:t> = 7 (of 31 in this case)</a:t>
            </a:r>
          </a:p>
          <a:p>
            <a:pPr lvl="1"/>
            <a:r>
              <a:rPr lang="en-US" dirty="0" err="1"/>
              <a:t>header_grid_dims</a:t>
            </a:r>
            <a:endParaRPr lang="en-US" dirty="0"/>
          </a:p>
          <a:p>
            <a:pPr lvl="2"/>
            <a:r>
              <a:rPr lang="en-US" dirty="0"/>
              <a:t>string</a:t>
            </a:r>
          </a:p>
          <a:p>
            <a:pPr lvl="2"/>
            <a:r>
              <a:rPr lang="en-US" dirty="0"/>
              <a:t>this will show up as the header line in the GSLIB export files… the convention is grid size or information on the property set </a:t>
            </a:r>
          </a:p>
          <a:p>
            <a:pPr lvl="3"/>
            <a:endParaRPr lang="en-US" dirty="0">
              <a:solidFill>
                <a:srgbClr val="00B0F0"/>
              </a:solidFill>
            </a:endParaRPr>
          </a:p>
        </p:txBody>
      </p:sp>
      <p:pic>
        <p:nvPicPr>
          <p:cNvPr id="6" name="Picture 5"/>
          <p:cNvPicPr>
            <a:picLocks noChangeAspect="1"/>
          </p:cNvPicPr>
          <p:nvPr/>
        </p:nvPicPr>
        <p:blipFill>
          <a:blip r:embed="rId2"/>
          <a:stretch>
            <a:fillRect/>
          </a:stretch>
        </p:blipFill>
        <p:spPr>
          <a:xfrm>
            <a:off x="6812346" y="127001"/>
            <a:ext cx="5252654" cy="6653362"/>
          </a:xfrm>
          <a:prstGeom prst="rect">
            <a:avLst/>
          </a:prstGeom>
        </p:spPr>
      </p:pic>
    </p:spTree>
    <p:extLst>
      <p:ext uri="{BB962C8B-B14F-4D97-AF65-F5344CB8AC3E}">
        <p14:creationId xmlns:p14="http://schemas.microsoft.com/office/powerpoint/2010/main" val="19201512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9" y="365125"/>
            <a:ext cx="10209247" cy="1325563"/>
          </a:xfrm>
        </p:spPr>
        <p:txBody>
          <a:bodyPr/>
          <a:lstStyle/>
          <a:p>
            <a:r>
              <a:rPr lang="en-US" dirty="0"/>
              <a:t>Notes on Running 1 of 2</a:t>
            </a:r>
          </a:p>
        </p:txBody>
      </p:sp>
      <p:sp>
        <p:nvSpPr>
          <p:cNvPr id="3" name="Content Placeholder 2"/>
          <p:cNvSpPr>
            <a:spLocks noGrp="1"/>
          </p:cNvSpPr>
          <p:nvPr>
            <p:ph idx="1"/>
          </p:nvPr>
        </p:nvSpPr>
        <p:spPr>
          <a:xfrm>
            <a:off x="838200" y="1825625"/>
            <a:ext cx="4666861" cy="4351338"/>
          </a:xfrm>
        </p:spPr>
        <p:txBody>
          <a:bodyPr/>
          <a:lstStyle/>
          <a:p>
            <a:r>
              <a:rPr lang="en-US" dirty="0"/>
              <a:t>1. Open </a:t>
            </a:r>
            <a:r>
              <a:rPr lang="en-US" dirty="0" err="1"/>
              <a:t>SGeMs</a:t>
            </a:r>
            <a:r>
              <a:rPr lang="en-US" dirty="0"/>
              <a:t> and load project of interest</a:t>
            </a:r>
          </a:p>
          <a:p>
            <a:r>
              <a:rPr lang="en-US" dirty="0"/>
              <a:t>2. Set Script Parameters and .par files as discussed above</a:t>
            </a:r>
          </a:p>
          <a:p>
            <a:r>
              <a:rPr lang="en-US" dirty="0"/>
              <a:t>3. Run Script</a:t>
            </a:r>
          </a:p>
          <a:p>
            <a:r>
              <a:rPr lang="en-US" dirty="0"/>
              <a:t>4. Retrieve output files from </a:t>
            </a:r>
            <a:r>
              <a:rPr lang="en-US" dirty="0" err="1"/>
              <a:t>save_folder</a:t>
            </a:r>
            <a:endParaRPr lang="en-US" dirty="0"/>
          </a:p>
          <a:p>
            <a:endParaRPr lang="en-US" dirty="0"/>
          </a:p>
          <a:p>
            <a:pPr marL="0" indent="0">
              <a:buNone/>
            </a:pPr>
            <a:endParaRPr lang="en-US" dirty="0"/>
          </a:p>
          <a:p>
            <a:pPr lvl="1"/>
            <a:endParaRPr lang="en-US" dirty="0"/>
          </a:p>
        </p:txBody>
      </p:sp>
      <p:pic>
        <p:nvPicPr>
          <p:cNvPr id="4" name="Picture 3"/>
          <p:cNvPicPr>
            <a:picLocks noChangeAspect="1"/>
          </p:cNvPicPr>
          <p:nvPr/>
        </p:nvPicPr>
        <p:blipFill>
          <a:blip r:embed="rId2"/>
          <a:stretch>
            <a:fillRect/>
          </a:stretch>
        </p:blipFill>
        <p:spPr>
          <a:xfrm>
            <a:off x="5602514" y="153453"/>
            <a:ext cx="6437247" cy="5861911"/>
          </a:xfrm>
          <a:prstGeom prst="rect">
            <a:avLst/>
          </a:prstGeom>
        </p:spPr>
      </p:pic>
      <p:pic>
        <p:nvPicPr>
          <p:cNvPr id="5" name="Picture 4"/>
          <p:cNvPicPr>
            <a:picLocks noChangeAspect="1"/>
          </p:cNvPicPr>
          <p:nvPr/>
        </p:nvPicPr>
        <p:blipFill>
          <a:blip r:embed="rId3"/>
          <a:stretch>
            <a:fillRect/>
          </a:stretch>
        </p:blipFill>
        <p:spPr>
          <a:xfrm>
            <a:off x="7964552" y="1294097"/>
            <a:ext cx="2562225" cy="2628900"/>
          </a:xfrm>
          <a:prstGeom prst="rect">
            <a:avLst/>
          </a:prstGeom>
          <a:ln w="25400">
            <a:solidFill>
              <a:schemeClr val="tx1"/>
            </a:solidFill>
          </a:ln>
        </p:spPr>
      </p:pic>
      <p:cxnSp>
        <p:nvCxnSpPr>
          <p:cNvPr id="7" name="Straight Arrow Connector 6"/>
          <p:cNvCxnSpPr>
            <a:stCxn id="5" idx="0"/>
          </p:cNvCxnSpPr>
          <p:nvPr/>
        </p:nvCxnSpPr>
        <p:spPr>
          <a:xfrm flipH="1" flipV="1">
            <a:off x="7539135" y="365125"/>
            <a:ext cx="1706530" cy="92897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3073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9" y="365125"/>
            <a:ext cx="10209247" cy="1325563"/>
          </a:xfrm>
        </p:spPr>
        <p:txBody>
          <a:bodyPr/>
          <a:lstStyle/>
          <a:p>
            <a:r>
              <a:rPr lang="en-US" dirty="0"/>
              <a:t>Notes on Running 2 of 2</a:t>
            </a:r>
          </a:p>
        </p:txBody>
      </p:sp>
      <p:sp>
        <p:nvSpPr>
          <p:cNvPr id="3" name="Content Placeholder 2"/>
          <p:cNvSpPr>
            <a:spLocks noGrp="1"/>
          </p:cNvSpPr>
          <p:nvPr>
            <p:ph idx="1"/>
          </p:nvPr>
        </p:nvSpPr>
        <p:spPr>
          <a:xfrm>
            <a:off x="838200" y="1825625"/>
            <a:ext cx="4666861" cy="4351338"/>
          </a:xfrm>
        </p:spPr>
        <p:txBody>
          <a:bodyPr>
            <a:normAutofit fontScale="85000" lnSpcReduction="20000"/>
          </a:bodyPr>
          <a:lstStyle/>
          <a:p>
            <a:r>
              <a:rPr lang="en-US" dirty="0"/>
              <a:t>“Crashing Out”</a:t>
            </a:r>
          </a:p>
          <a:p>
            <a:pPr lvl="1"/>
            <a:r>
              <a:rPr lang="en-US" dirty="0"/>
              <a:t>Scripts are hard to interrupt and a lengthy series of processes will likely require that you crash out</a:t>
            </a:r>
          </a:p>
          <a:p>
            <a:pPr lvl="1"/>
            <a:r>
              <a:rPr lang="en-US" b="1" dirty="0"/>
              <a:t>Use the Task Manager</a:t>
            </a:r>
          </a:p>
          <a:p>
            <a:pPr lvl="2"/>
            <a:r>
              <a:rPr lang="en-US" dirty="0"/>
              <a:t>No issues to date</a:t>
            </a:r>
          </a:p>
          <a:p>
            <a:pPr lvl="1"/>
            <a:r>
              <a:rPr lang="en-US" dirty="0"/>
              <a:t>Do not “X out”</a:t>
            </a:r>
          </a:p>
          <a:p>
            <a:pPr lvl="2"/>
            <a:r>
              <a:rPr lang="en-US" dirty="0"/>
              <a:t>Depending on where you are in the script, this can cause a grid copy to save out to the project, which WILL disrupt future runs</a:t>
            </a:r>
          </a:p>
          <a:p>
            <a:pPr lvl="2"/>
            <a:r>
              <a:rPr lang="en-US" dirty="0"/>
              <a:t>Check the project file after crashing out and remove this copy if necessary</a:t>
            </a:r>
          </a:p>
          <a:p>
            <a:r>
              <a:rPr lang="en-US" dirty="0">
                <a:solidFill>
                  <a:srgbClr val="FF0000"/>
                </a:solidFill>
              </a:rPr>
              <a:t>NOTE: The </a:t>
            </a:r>
            <a:r>
              <a:rPr lang="en-US" dirty="0" err="1">
                <a:solidFill>
                  <a:srgbClr val="FF0000"/>
                </a:solidFill>
              </a:rPr>
              <a:t>SGeMs</a:t>
            </a:r>
            <a:r>
              <a:rPr lang="en-US" dirty="0">
                <a:solidFill>
                  <a:srgbClr val="FF0000"/>
                </a:solidFill>
              </a:rPr>
              <a:t> internal script functionality is not stable with certain string actions.  See: </a:t>
            </a:r>
            <a:r>
              <a:rPr lang="en-US" dirty="0" err="1">
                <a:solidFill>
                  <a:srgbClr val="FF0000"/>
                </a:solidFill>
              </a:rPr>
              <a:t>helper_set_paras</a:t>
            </a:r>
            <a:r>
              <a:rPr lang="en-US" dirty="0">
                <a:solidFill>
                  <a:srgbClr val="FF0000"/>
                </a:solidFill>
              </a:rPr>
              <a:t>, line 242</a:t>
            </a:r>
          </a:p>
          <a:p>
            <a:pPr lvl="1"/>
            <a:endParaRPr lang="en-US" dirty="0"/>
          </a:p>
          <a:p>
            <a:pPr marL="0" indent="0">
              <a:buNone/>
            </a:pPr>
            <a:endParaRPr lang="en-US" dirty="0"/>
          </a:p>
          <a:p>
            <a:pPr lvl="1"/>
            <a:endParaRPr lang="en-US" dirty="0"/>
          </a:p>
        </p:txBody>
      </p:sp>
      <p:pic>
        <p:nvPicPr>
          <p:cNvPr id="8" name="Picture 7"/>
          <p:cNvPicPr>
            <a:picLocks noChangeAspect="1"/>
          </p:cNvPicPr>
          <p:nvPr/>
        </p:nvPicPr>
        <p:blipFill>
          <a:blip r:embed="rId2"/>
          <a:stretch>
            <a:fillRect/>
          </a:stretch>
        </p:blipFill>
        <p:spPr>
          <a:xfrm>
            <a:off x="5686492" y="97469"/>
            <a:ext cx="6437247" cy="5861911"/>
          </a:xfrm>
          <a:prstGeom prst="rect">
            <a:avLst/>
          </a:prstGeom>
        </p:spPr>
      </p:pic>
      <p:pic>
        <p:nvPicPr>
          <p:cNvPr id="6" name="Picture 5"/>
          <p:cNvPicPr>
            <a:picLocks noChangeAspect="1"/>
          </p:cNvPicPr>
          <p:nvPr/>
        </p:nvPicPr>
        <p:blipFill>
          <a:blip r:embed="rId3"/>
          <a:stretch>
            <a:fillRect/>
          </a:stretch>
        </p:blipFill>
        <p:spPr>
          <a:xfrm>
            <a:off x="8428282" y="1151367"/>
            <a:ext cx="1924050" cy="1314450"/>
          </a:xfrm>
          <a:prstGeom prst="rect">
            <a:avLst/>
          </a:prstGeom>
        </p:spPr>
      </p:pic>
      <p:sp>
        <p:nvSpPr>
          <p:cNvPr id="9" name="Oval 8"/>
          <p:cNvSpPr/>
          <p:nvPr/>
        </p:nvSpPr>
        <p:spPr>
          <a:xfrm>
            <a:off x="9834466" y="1054350"/>
            <a:ext cx="592511" cy="485192"/>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1780044" y="18662"/>
            <a:ext cx="343695" cy="287710"/>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V="1">
            <a:off x="3517641" y="1539542"/>
            <a:ext cx="6316825" cy="2332663"/>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4"/>
          <a:stretch>
            <a:fillRect/>
          </a:stretch>
        </p:blipFill>
        <p:spPr>
          <a:xfrm>
            <a:off x="5505061" y="4200680"/>
            <a:ext cx="5495925" cy="2447925"/>
          </a:xfrm>
          <a:prstGeom prst="rect">
            <a:avLst/>
          </a:prstGeom>
          <a:noFill/>
          <a:ln w="25400">
            <a:solidFill>
              <a:schemeClr val="tx1"/>
            </a:solidFill>
          </a:ln>
        </p:spPr>
      </p:pic>
      <p:cxnSp>
        <p:nvCxnSpPr>
          <p:cNvPr id="16" name="Straight Arrow Connector 15"/>
          <p:cNvCxnSpPr/>
          <p:nvPr/>
        </p:nvCxnSpPr>
        <p:spPr>
          <a:xfrm flipH="1" flipV="1">
            <a:off x="8253023" y="5669773"/>
            <a:ext cx="461769" cy="165085"/>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490719" y="5804510"/>
            <a:ext cx="1367169" cy="369332"/>
          </a:xfrm>
          <a:prstGeom prst="rect">
            <a:avLst/>
          </a:prstGeom>
          <a:noFill/>
        </p:spPr>
        <p:txBody>
          <a:bodyPr wrap="none" rtlCol="0">
            <a:spAutoFit/>
          </a:bodyPr>
          <a:lstStyle/>
          <a:p>
            <a:r>
              <a:rPr lang="en-US" dirty="0"/>
              <a:t>Delete this…</a:t>
            </a:r>
          </a:p>
        </p:txBody>
      </p:sp>
    </p:spTree>
    <p:extLst>
      <p:ext uri="{BB962C8B-B14F-4D97-AF65-F5344CB8AC3E}">
        <p14:creationId xmlns:p14="http://schemas.microsoft.com/office/powerpoint/2010/main" val="6223901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gslib_npy_convert.py</a:t>
            </a:r>
          </a:p>
        </p:txBody>
      </p:sp>
    </p:spTree>
    <p:extLst>
      <p:ext uri="{BB962C8B-B14F-4D97-AF65-F5344CB8AC3E}">
        <p14:creationId xmlns:p14="http://schemas.microsoft.com/office/powerpoint/2010/main" val="3600998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lstStyle/>
          <a:p>
            <a:r>
              <a:rPr lang="en-US" dirty="0"/>
              <a:t>I/O</a:t>
            </a:r>
          </a:p>
        </p:txBody>
      </p:sp>
      <p:sp>
        <p:nvSpPr>
          <p:cNvPr id="3" name="Content Placeholder 2"/>
          <p:cNvSpPr>
            <a:spLocks noGrp="1"/>
          </p:cNvSpPr>
          <p:nvPr>
            <p:ph idx="1"/>
          </p:nvPr>
        </p:nvSpPr>
        <p:spPr>
          <a:xfrm>
            <a:off x="129394" y="1449238"/>
            <a:ext cx="11913082" cy="5331124"/>
          </a:xfrm>
        </p:spPr>
        <p:txBody>
          <a:bodyPr>
            <a:normAutofit/>
          </a:bodyPr>
          <a:lstStyle/>
          <a:p>
            <a:r>
              <a:rPr lang="en-US" dirty="0"/>
              <a:t>Inputs</a:t>
            </a:r>
          </a:p>
          <a:p>
            <a:pPr lvl="1"/>
            <a:r>
              <a:rPr lang="en-US" dirty="0"/>
              <a:t>.</a:t>
            </a:r>
            <a:r>
              <a:rPr lang="en-US" dirty="0" err="1"/>
              <a:t>gslib</a:t>
            </a:r>
            <a:r>
              <a:rPr lang="en-US" dirty="0"/>
              <a:t> files</a:t>
            </a:r>
          </a:p>
          <a:p>
            <a:r>
              <a:rPr lang="en-US" dirty="0" err="1"/>
              <a:t>Ouputs</a:t>
            </a:r>
            <a:endParaRPr lang="en-US" dirty="0"/>
          </a:p>
          <a:p>
            <a:pPr lvl="1"/>
            <a:r>
              <a:rPr lang="en-US" dirty="0"/>
              <a:t>.</a:t>
            </a:r>
            <a:r>
              <a:rPr lang="en-US" dirty="0" err="1"/>
              <a:t>npy</a:t>
            </a:r>
            <a:r>
              <a:rPr lang="en-US" dirty="0"/>
              <a:t> files</a:t>
            </a:r>
          </a:p>
        </p:txBody>
      </p:sp>
    </p:spTree>
    <p:extLst>
      <p:ext uri="{BB962C8B-B14F-4D97-AF65-F5344CB8AC3E}">
        <p14:creationId xmlns:p14="http://schemas.microsoft.com/office/powerpoint/2010/main" val="38495114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lstStyle/>
          <a:p>
            <a:r>
              <a:rPr lang="en-US" dirty="0"/>
              <a:t>Notes on Running</a:t>
            </a:r>
          </a:p>
        </p:txBody>
      </p:sp>
      <p:sp>
        <p:nvSpPr>
          <p:cNvPr id="3" name="Content Placeholder 2"/>
          <p:cNvSpPr>
            <a:spLocks noGrp="1"/>
          </p:cNvSpPr>
          <p:nvPr>
            <p:ph idx="1"/>
          </p:nvPr>
        </p:nvSpPr>
        <p:spPr>
          <a:xfrm>
            <a:off x="129394" y="1449238"/>
            <a:ext cx="11913082" cy="5331124"/>
          </a:xfrm>
        </p:spPr>
        <p:txBody>
          <a:bodyPr>
            <a:normAutofit/>
          </a:bodyPr>
          <a:lstStyle/>
          <a:p>
            <a:r>
              <a:rPr lang="en-US" dirty="0"/>
              <a:t>This is run normally.</a:t>
            </a:r>
          </a:p>
          <a:p>
            <a:r>
              <a:rPr lang="en-US" dirty="0"/>
              <a:t>A list of target folders is supplied inside the script.</a:t>
            </a:r>
          </a:p>
          <a:p>
            <a:endParaRPr lang="en-US" dirty="0"/>
          </a:p>
          <a:p>
            <a:r>
              <a:rPr lang="en-US" dirty="0"/>
              <a:t>Process</a:t>
            </a:r>
          </a:p>
          <a:p>
            <a:pPr lvl="1"/>
            <a:r>
              <a:rPr lang="en-US" dirty="0"/>
              <a:t>Script inspects each folder</a:t>
            </a:r>
          </a:p>
          <a:p>
            <a:pPr lvl="1"/>
            <a:r>
              <a:rPr lang="en-US" dirty="0"/>
              <a:t>Makes a list of names based on the folder contents</a:t>
            </a:r>
          </a:p>
          <a:p>
            <a:pPr lvl="1"/>
            <a:r>
              <a:rPr lang="en-US" dirty="0"/>
              <a:t>Makes a new “save folder” within</a:t>
            </a:r>
          </a:p>
          <a:p>
            <a:pPr lvl="1"/>
            <a:r>
              <a:rPr lang="en-US" dirty="0"/>
              <a:t>Loads each file, converts data with to .</a:t>
            </a:r>
            <a:r>
              <a:rPr lang="en-US" dirty="0" err="1"/>
              <a:t>npy</a:t>
            </a:r>
            <a:r>
              <a:rPr lang="en-US" dirty="0"/>
              <a:t> array</a:t>
            </a:r>
          </a:p>
          <a:p>
            <a:pPr lvl="1"/>
            <a:r>
              <a:rPr lang="en-US" dirty="0"/>
              <a:t>Saves the new .</a:t>
            </a:r>
            <a:r>
              <a:rPr lang="en-US" dirty="0" err="1"/>
              <a:t>npy</a:t>
            </a:r>
            <a:r>
              <a:rPr lang="en-US" dirty="0"/>
              <a:t> to the “save folder”</a:t>
            </a:r>
          </a:p>
          <a:p>
            <a:pPr lvl="1"/>
            <a:endParaRPr lang="en-US" dirty="0"/>
          </a:p>
        </p:txBody>
      </p:sp>
    </p:spTree>
    <p:extLst>
      <p:ext uri="{BB962C8B-B14F-4D97-AF65-F5344CB8AC3E}">
        <p14:creationId xmlns:p14="http://schemas.microsoft.com/office/powerpoint/2010/main" val="145615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lstStyle/>
          <a:p>
            <a:r>
              <a:rPr lang="en-US" dirty="0"/>
              <a:t>Overview</a:t>
            </a:r>
          </a:p>
        </p:txBody>
      </p:sp>
      <p:sp>
        <p:nvSpPr>
          <p:cNvPr id="3" name="Content Placeholder 2"/>
          <p:cNvSpPr>
            <a:spLocks noGrp="1"/>
          </p:cNvSpPr>
          <p:nvPr>
            <p:ph idx="1"/>
          </p:nvPr>
        </p:nvSpPr>
        <p:spPr>
          <a:xfrm>
            <a:off x="129394" y="1449238"/>
            <a:ext cx="11913082" cy="5331124"/>
          </a:xfrm>
        </p:spPr>
        <p:txBody>
          <a:bodyPr>
            <a:normAutofit fontScale="92500" lnSpcReduction="20000"/>
          </a:bodyPr>
          <a:lstStyle/>
          <a:p>
            <a:r>
              <a:rPr lang="en-US" dirty="0"/>
              <a:t>This workflow takes an existing </a:t>
            </a:r>
            <a:r>
              <a:rPr lang="en-US" dirty="0" err="1"/>
              <a:t>SGeMs</a:t>
            </a:r>
            <a:r>
              <a:rPr lang="en-US" dirty="0"/>
              <a:t> project (1D grid) and works within its existing properties</a:t>
            </a:r>
          </a:p>
          <a:p>
            <a:r>
              <a:rPr lang="en-US" dirty="0"/>
              <a:t>First Script is executed in </a:t>
            </a:r>
            <a:r>
              <a:rPr lang="en-US" dirty="0" err="1"/>
              <a:t>SGeMs</a:t>
            </a:r>
            <a:r>
              <a:rPr lang="en-US" dirty="0"/>
              <a:t> from “Scripts” menu</a:t>
            </a:r>
          </a:p>
          <a:p>
            <a:r>
              <a:rPr lang="en-US" dirty="0"/>
              <a:t>Following scripts are run normally.</a:t>
            </a:r>
          </a:p>
          <a:p>
            <a:endParaRPr lang="en-US" dirty="0"/>
          </a:p>
          <a:p>
            <a:r>
              <a:rPr lang="en-US" dirty="0"/>
              <a:t>First Script (“sgems_decimator.py”) takes a column (“wellbore” / measured section) of hard data and successively (tested for SISIM and COSISIM in 1D only to date):</a:t>
            </a:r>
          </a:p>
          <a:p>
            <a:pPr lvl="1"/>
            <a:r>
              <a:rPr lang="en-US" dirty="0"/>
              <a:t>1) removes a percentage of hard data</a:t>
            </a:r>
          </a:p>
          <a:p>
            <a:pPr lvl="1"/>
            <a:r>
              <a:rPr lang="en-US" dirty="0"/>
              <a:t>2) simulates in the missing fields</a:t>
            </a:r>
          </a:p>
          <a:p>
            <a:pPr lvl="1"/>
            <a:r>
              <a:rPr lang="en-US" dirty="0"/>
              <a:t>3) exports a GSLIB of the results</a:t>
            </a:r>
          </a:p>
          <a:p>
            <a:r>
              <a:rPr lang="en-US" dirty="0"/>
              <a:t>Second Script (“gslib_npy_convert.py”) converts GSLIB results from first step to </a:t>
            </a:r>
            <a:r>
              <a:rPr lang="en-US" dirty="0" err="1"/>
              <a:t>numpy</a:t>
            </a:r>
            <a:r>
              <a:rPr lang="en-US" dirty="0"/>
              <a:t> arrays for manipulation.</a:t>
            </a:r>
          </a:p>
          <a:p>
            <a:r>
              <a:rPr lang="en-US" dirty="0"/>
              <a:t>Third Script (“vt_stats_plotter_2022.py”) performs statistical analysis of the realization </a:t>
            </a:r>
            <a:r>
              <a:rPr lang="en-US" dirty="0" err="1"/>
              <a:t>numpy</a:t>
            </a:r>
            <a:r>
              <a:rPr lang="en-US" dirty="0"/>
              <a:t> arrays and exports charts.</a:t>
            </a:r>
          </a:p>
          <a:p>
            <a:endParaRPr lang="en-US" dirty="0"/>
          </a:p>
        </p:txBody>
      </p:sp>
    </p:spTree>
    <p:extLst>
      <p:ext uri="{BB962C8B-B14F-4D97-AF65-F5344CB8AC3E}">
        <p14:creationId xmlns:p14="http://schemas.microsoft.com/office/powerpoint/2010/main" val="21405080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vt_stats_plotter_2022.py</a:t>
            </a:r>
          </a:p>
        </p:txBody>
      </p:sp>
    </p:spTree>
    <p:extLst>
      <p:ext uri="{BB962C8B-B14F-4D97-AF65-F5344CB8AC3E}">
        <p14:creationId xmlns:p14="http://schemas.microsoft.com/office/powerpoint/2010/main" val="40906172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lstStyle/>
          <a:p>
            <a:r>
              <a:rPr lang="en-US" dirty="0"/>
              <a:t>I/O</a:t>
            </a:r>
          </a:p>
        </p:txBody>
      </p:sp>
      <p:sp>
        <p:nvSpPr>
          <p:cNvPr id="3" name="Content Placeholder 2"/>
          <p:cNvSpPr>
            <a:spLocks noGrp="1"/>
          </p:cNvSpPr>
          <p:nvPr>
            <p:ph idx="1"/>
          </p:nvPr>
        </p:nvSpPr>
        <p:spPr>
          <a:xfrm>
            <a:off x="129394" y="1449238"/>
            <a:ext cx="11913082" cy="5331124"/>
          </a:xfrm>
        </p:spPr>
        <p:txBody>
          <a:bodyPr>
            <a:normAutofit/>
          </a:bodyPr>
          <a:lstStyle/>
          <a:p>
            <a:r>
              <a:rPr lang="en-US" dirty="0"/>
              <a:t>Inputs</a:t>
            </a:r>
          </a:p>
          <a:p>
            <a:pPr lvl="1"/>
            <a:r>
              <a:rPr lang="en-US" dirty="0"/>
              <a:t>.</a:t>
            </a:r>
            <a:r>
              <a:rPr lang="en-US" dirty="0" err="1"/>
              <a:t>npy</a:t>
            </a:r>
            <a:r>
              <a:rPr lang="en-US" dirty="0"/>
              <a:t> realization files</a:t>
            </a:r>
          </a:p>
          <a:p>
            <a:pPr lvl="1"/>
            <a:r>
              <a:rPr lang="en-US" dirty="0"/>
              <a:t>.</a:t>
            </a:r>
            <a:r>
              <a:rPr lang="en-US" dirty="0" err="1"/>
              <a:t>npy</a:t>
            </a:r>
            <a:r>
              <a:rPr lang="en-US" dirty="0"/>
              <a:t> “mask” files of each the 156 hard data configurations </a:t>
            </a:r>
          </a:p>
          <a:p>
            <a:r>
              <a:rPr lang="en-US" dirty="0" err="1"/>
              <a:t>Ouputs</a:t>
            </a:r>
            <a:endParaRPr lang="en-US" dirty="0"/>
          </a:p>
          <a:p>
            <a:pPr lvl="1"/>
            <a:r>
              <a:rPr lang="en-US" dirty="0"/>
              <a:t>Realization Statistics Summary Figures (.</a:t>
            </a:r>
            <a:r>
              <a:rPr lang="en-US" dirty="0" err="1"/>
              <a:t>svg</a:t>
            </a:r>
            <a:r>
              <a:rPr lang="en-US" dirty="0"/>
              <a:t>)</a:t>
            </a:r>
          </a:p>
          <a:p>
            <a:pPr lvl="1"/>
            <a:r>
              <a:rPr lang="en-US" dirty="0"/>
              <a:t>or </a:t>
            </a:r>
            <a:r>
              <a:rPr lang="en-US" dirty="0" err="1"/>
              <a:t>Pmisclass</a:t>
            </a:r>
            <a:r>
              <a:rPr lang="en-US" dirty="0"/>
              <a:t> vs. Hard Data % charts (.</a:t>
            </a:r>
            <a:r>
              <a:rPr lang="en-US" dirty="0" err="1"/>
              <a:t>svg</a:t>
            </a:r>
            <a:r>
              <a:rPr lang="en-US" dirty="0"/>
              <a:t>)</a:t>
            </a:r>
          </a:p>
          <a:p>
            <a:pPr lvl="1"/>
            <a:r>
              <a:rPr lang="en-US" dirty="0"/>
              <a:t>or RMSE vs. Bi charts (.</a:t>
            </a:r>
            <a:r>
              <a:rPr lang="en-US" dirty="0" err="1"/>
              <a:t>svg</a:t>
            </a:r>
            <a:r>
              <a:rPr lang="en-US" dirty="0"/>
              <a:t>)</a:t>
            </a:r>
          </a:p>
        </p:txBody>
      </p:sp>
    </p:spTree>
    <p:extLst>
      <p:ext uri="{BB962C8B-B14F-4D97-AF65-F5344CB8AC3E}">
        <p14:creationId xmlns:p14="http://schemas.microsoft.com/office/powerpoint/2010/main" val="34875073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lstStyle/>
          <a:p>
            <a:r>
              <a:rPr lang="en-US" dirty="0"/>
              <a:t>Notes on Running </a:t>
            </a:r>
            <a:r>
              <a:rPr lang="en-US"/>
              <a:t>1 of 6</a:t>
            </a:r>
            <a:endParaRPr lang="en-US" dirty="0"/>
          </a:p>
        </p:txBody>
      </p:sp>
      <p:sp>
        <p:nvSpPr>
          <p:cNvPr id="3" name="Content Placeholder 2"/>
          <p:cNvSpPr>
            <a:spLocks noGrp="1"/>
          </p:cNvSpPr>
          <p:nvPr>
            <p:ph idx="1"/>
          </p:nvPr>
        </p:nvSpPr>
        <p:spPr>
          <a:xfrm>
            <a:off x="129394" y="1449238"/>
            <a:ext cx="11913082" cy="5331124"/>
          </a:xfrm>
        </p:spPr>
        <p:txBody>
          <a:bodyPr>
            <a:normAutofit/>
          </a:bodyPr>
          <a:lstStyle/>
          <a:p>
            <a:r>
              <a:rPr lang="en-US" dirty="0">
                <a:solidFill>
                  <a:srgbClr val="FF0000"/>
                </a:solidFill>
              </a:rPr>
              <a:t>This is a mess.</a:t>
            </a:r>
            <a:endParaRPr lang="en-US" dirty="0"/>
          </a:p>
          <a:p>
            <a:r>
              <a:rPr lang="en-US" dirty="0"/>
              <a:t>Oversight 1: Data Storage</a:t>
            </a:r>
          </a:p>
          <a:p>
            <a:pPr lvl="1"/>
            <a:r>
              <a:rPr lang="en-US" dirty="0"/>
              <a:t>Statistical results are generated and output graphically instead of as digital data.  I had planned to address this, but a major stumbling block was choosing what to store and in what format.  This is certainly surmountable, were this to be extended.</a:t>
            </a:r>
          </a:p>
          <a:p>
            <a:r>
              <a:rPr lang="en-US" dirty="0"/>
              <a:t>Oversight 2: Modules</a:t>
            </a:r>
          </a:p>
          <a:p>
            <a:pPr lvl="1"/>
            <a:r>
              <a:rPr lang="en-US" dirty="0"/>
              <a:t>I never broke this into modules.  The statistical process is not separate from the graphics makers.  And each graphic set is not separate form the other.  The statistics are generated and one or the other graphics makers is switched on in the script.</a:t>
            </a:r>
          </a:p>
        </p:txBody>
      </p:sp>
    </p:spTree>
    <p:extLst>
      <p:ext uri="{BB962C8B-B14F-4D97-AF65-F5344CB8AC3E}">
        <p14:creationId xmlns:p14="http://schemas.microsoft.com/office/powerpoint/2010/main" val="4865051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lstStyle/>
          <a:p>
            <a:r>
              <a:rPr lang="en-US" dirty="0"/>
              <a:t>Notes on Running 2 of 6</a:t>
            </a:r>
          </a:p>
        </p:txBody>
      </p:sp>
      <p:sp>
        <p:nvSpPr>
          <p:cNvPr id="3" name="Content Placeholder 2"/>
          <p:cNvSpPr>
            <a:spLocks noGrp="1"/>
          </p:cNvSpPr>
          <p:nvPr>
            <p:ph idx="1"/>
          </p:nvPr>
        </p:nvSpPr>
        <p:spPr>
          <a:xfrm>
            <a:off x="129394" y="1449238"/>
            <a:ext cx="11913082" cy="5331124"/>
          </a:xfrm>
        </p:spPr>
        <p:txBody>
          <a:bodyPr>
            <a:normAutofit/>
          </a:bodyPr>
          <a:lstStyle/>
          <a:p>
            <a:r>
              <a:rPr lang="en-US" dirty="0"/>
              <a:t>The Log 24 hard data and soft data are hard-coded in at the beginning of the script.</a:t>
            </a:r>
          </a:p>
          <a:p>
            <a:r>
              <a:rPr lang="en-US" dirty="0"/>
              <a:t>User then supplies</a:t>
            </a:r>
          </a:p>
          <a:p>
            <a:pPr lvl="1"/>
            <a:r>
              <a:rPr lang="en-US" dirty="0"/>
              <a:t>target folder</a:t>
            </a:r>
          </a:p>
          <a:p>
            <a:pPr lvl="2"/>
            <a:r>
              <a:rPr lang="en-US" dirty="0"/>
              <a:t>Batch of .</a:t>
            </a:r>
            <a:r>
              <a:rPr lang="en-US" dirty="0" err="1"/>
              <a:t>npy</a:t>
            </a:r>
            <a:r>
              <a:rPr lang="en-US" dirty="0"/>
              <a:t> files to run statistics on</a:t>
            </a:r>
          </a:p>
          <a:p>
            <a:pPr lvl="2"/>
            <a:r>
              <a:rPr lang="en-US" dirty="0"/>
              <a:t>This has 2 different potential scopes, described below.</a:t>
            </a:r>
          </a:p>
          <a:p>
            <a:pPr lvl="1"/>
            <a:r>
              <a:rPr lang="en-US" dirty="0"/>
              <a:t>mask folder</a:t>
            </a:r>
          </a:p>
          <a:p>
            <a:pPr lvl="2"/>
            <a:r>
              <a:rPr lang="en-US" dirty="0"/>
              <a:t>Previously-generated .</a:t>
            </a:r>
            <a:r>
              <a:rPr lang="en-US" dirty="0" err="1"/>
              <a:t>npy</a:t>
            </a:r>
            <a:r>
              <a:rPr lang="en-US" dirty="0"/>
              <a:t> of each of the 156 hard data configurations reside in here</a:t>
            </a:r>
          </a:p>
          <a:p>
            <a:pPr lvl="1"/>
            <a:r>
              <a:rPr lang="en-US" dirty="0"/>
              <a:t>Save folder</a:t>
            </a:r>
          </a:p>
          <a:p>
            <a:pPr lvl="2"/>
            <a:r>
              <a:rPr lang="en-US" dirty="0"/>
              <a:t>An empty folder to save figures in</a:t>
            </a:r>
          </a:p>
        </p:txBody>
      </p:sp>
    </p:spTree>
    <p:extLst>
      <p:ext uri="{BB962C8B-B14F-4D97-AF65-F5344CB8AC3E}">
        <p14:creationId xmlns:p14="http://schemas.microsoft.com/office/powerpoint/2010/main" val="16918718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lstStyle/>
          <a:p>
            <a:r>
              <a:rPr lang="en-US" dirty="0"/>
              <a:t>Notes on Running 3 of 6</a:t>
            </a:r>
          </a:p>
        </p:txBody>
      </p:sp>
      <p:sp>
        <p:nvSpPr>
          <p:cNvPr id="3" name="Content Placeholder 2"/>
          <p:cNvSpPr>
            <a:spLocks noGrp="1"/>
          </p:cNvSpPr>
          <p:nvPr>
            <p:ph idx="1"/>
          </p:nvPr>
        </p:nvSpPr>
        <p:spPr>
          <a:xfrm>
            <a:off x="129394" y="1449238"/>
            <a:ext cx="11913082" cy="5331124"/>
          </a:xfrm>
        </p:spPr>
        <p:txBody>
          <a:bodyPr>
            <a:normAutofit lnSpcReduction="10000"/>
          </a:bodyPr>
          <a:lstStyle/>
          <a:p>
            <a:r>
              <a:rPr lang="en-US" dirty="0"/>
              <a:t>Option 1: Realization Summary Figures</a:t>
            </a:r>
          </a:p>
          <a:p>
            <a:pPr lvl="1"/>
            <a:r>
              <a:rPr lang="en-US" dirty="0"/>
              <a:t>This portion must run before either of the chart types can be generated.</a:t>
            </a:r>
          </a:p>
          <a:p>
            <a:pPr lvl="1"/>
            <a:r>
              <a:rPr lang="en-US" dirty="0"/>
              <a:t>First the script inspects the target folder and generates an instance of the class </a:t>
            </a:r>
            <a:r>
              <a:rPr lang="en-US" dirty="0" err="1"/>
              <a:t>RealizationSet</a:t>
            </a:r>
            <a:r>
              <a:rPr lang="en-US" dirty="0"/>
              <a:t> for every realization .</a:t>
            </a:r>
            <a:r>
              <a:rPr lang="en-US" dirty="0" err="1"/>
              <a:t>npy</a:t>
            </a:r>
            <a:r>
              <a:rPr lang="en-US" dirty="0"/>
              <a:t> in the folder based on the filename</a:t>
            </a:r>
          </a:p>
          <a:p>
            <a:pPr lvl="1"/>
            <a:r>
              <a:rPr lang="en-US" dirty="0"/>
              <a:t>Instantiation makes</a:t>
            </a:r>
          </a:p>
          <a:p>
            <a:pPr lvl="2"/>
            <a:r>
              <a:rPr lang="en-US" dirty="0"/>
              <a:t>From the filename itself:</a:t>
            </a:r>
          </a:p>
          <a:p>
            <a:pPr lvl="3"/>
            <a:r>
              <a:rPr lang="en-US" dirty="0"/>
              <a:t>The full filename</a:t>
            </a:r>
          </a:p>
          <a:p>
            <a:pPr lvl="3"/>
            <a:r>
              <a:rPr lang="en-US" dirty="0"/>
              <a:t>A “root name” used to organize and group in plots</a:t>
            </a:r>
          </a:p>
          <a:p>
            <a:pPr lvl="3"/>
            <a:r>
              <a:rPr lang="en-US" dirty="0"/>
              <a:t>The hard data scenario number</a:t>
            </a:r>
          </a:p>
          <a:p>
            <a:pPr lvl="3"/>
            <a:r>
              <a:rPr lang="en-US" dirty="0"/>
              <a:t>The hard data %</a:t>
            </a:r>
          </a:p>
          <a:p>
            <a:pPr lvl="3"/>
            <a:r>
              <a:rPr lang="en-US" dirty="0">
                <a:solidFill>
                  <a:srgbClr val="FF0000"/>
                </a:solidFill>
              </a:rPr>
              <a:t>This is not a great system.</a:t>
            </a:r>
          </a:p>
          <a:p>
            <a:pPr lvl="2"/>
            <a:r>
              <a:rPr lang="en-US" dirty="0"/>
              <a:t>From hard-coded data and realization data:</a:t>
            </a:r>
          </a:p>
          <a:p>
            <a:pPr lvl="3"/>
            <a:r>
              <a:rPr lang="en-US" dirty="0"/>
              <a:t>an </a:t>
            </a:r>
            <a:r>
              <a:rPr lang="en-US" dirty="0" err="1"/>
              <a:t>etype</a:t>
            </a:r>
            <a:endParaRPr lang="en-US" dirty="0"/>
          </a:p>
          <a:p>
            <a:pPr lvl="3"/>
            <a:r>
              <a:rPr lang="en-US" dirty="0"/>
              <a:t>P-misclass data</a:t>
            </a:r>
          </a:p>
          <a:p>
            <a:pPr lvl="3"/>
            <a:r>
              <a:rPr lang="en-US" dirty="0"/>
              <a:t>Rms error data</a:t>
            </a:r>
          </a:p>
          <a:p>
            <a:pPr lvl="3"/>
            <a:r>
              <a:rPr lang="en-US" dirty="0"/>
              <a:t>Residual error and mean absolute error are also written, but I chose not to incorporate them in the end.</a:t>
            </a:r>
          </a:p>
          <a:p>
            <a:pPr lvl="1"/>
            <a:endParaRPr lang="en-US" dirty="0"/>
          </a:p>
          <a:p>
            <a:pPr lvl="1"/>
            <a:endParaRPr lang="en-US" dirty="0"/>
          </a:p>
        </p:txBody>
      </p:sp>
    </p:spTree>
    <p:extLst>
      <p:ext uri="{BB962C8B-B14F-4D97-AF65-F5344CB8AC3E}">
        <p14:creationId xmlns:p14="http://schemas.microsoft.com/office/powerpoint/2010/main" val="23486914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lstStyle/>
          <a:p>
            <a:r>
              <a:rPr lang="en-US" dirty="0"/>
              <a:t>Notes on Running 4 of 6</a:t>
            </a:r>
          </a:p>
        </p:txBody>
      </p:sp>
      <p:sp>
        <p:nvSpPr>
          <p:cNvPr id="3" name="Content Placeholder 2"/>
          <p:cNvSpPr>
            <a:spLocks noGrp="1"/>
          </p:cNvSpPr>
          <p:nvPr>
            <p:ph idx="1"/>
          </p:nvPr>
        </p:nvSpPr>
        <p:spPr>
          <a:xfrm>
            <a:off x="129394" y="1449238"/>
            <a:ext cx="11913082" cy="5331124"/>
          </a:xfrm>
        </p:spPr>
        <p:txBody>
          <a:bodyPr>
            <a:normAutofit/>
          </a:bodyPr>
          <a:lstStyle/>
          <a:p>
            <a:r>
              <a:rPr lang="en-US" dirty="0"/>
              <a:t>Option 1: Realization Summary Figures</a:t>
            </a:r>
            <a:endParaRPr lang="en-US" b="1" i="1" u="sng" dirty="0"/>
          </a:p>
          <a:p>
            <a:pPr lvl="1"/>
            <a:r>
              <a:rPr lang="en-US" dirty="0"/>
              <a:t>The instances with their various attributes are stored in a list temporarily.</a:t>
            </a:r>
          </a:p>
          <a:p>
            <a:pPr lvl="1"/>
            <a:r>
              <a:rPr lang="en-US" dirty="0"/>
              <a:t>Finally, the class instance may generate and optionally save a summary figure of the various generated attributes using matplotlib.</a:t>
            </a:r>
          </a:p>
          <a:p>
            <a:pPr lvl="1"/>
            <a:r>
              <a:rPr lang="en-US" dirty="0">
                <a:solidFill>
                  <a:srgbClr val="FF0000"/>
                </a:solidFill>
              </a:rPr>
              <a:t>Figures can be viewed or saved out by switching on or off with commenting around line 360-361.  Switching off both is best for generating charts, as described below.  The </a:t>
            </a:r>
            <a:r>
              <a:rPr lang="en-US" dirty="0" err="1">
                <a:solidFill>
                  <a:srgbClr val="FF0000"/>
                </a:solidFill>
              </a:rPr>
              <a:t>statistcs</a:t>
            </a:r>
            <a:r>
              <a:rPr lang="en-US" dirty="0">
                <a:solidFill>
                  <a:srgbClr val="FF0000"/>
                </a:solidFill>
              </a:rPr>
              <a:t> will still be generated.</a:t>
            </a:r>
          </a:p>
        </p:txBody>
      </p:sp>
    </p:spTree>
    <p:extLst>
      <p:ext uri="{BB962C8B-B14F-4D97-AF65-F5344CB8AC3E}">
        <p14:creationId xmlns:p14="http://schemas.microsoft.com/office/powerpoint/2010/main" val="3080422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lstStyle/>
          <a:p>
            <a:r>
              <a:rPr lang="en-US" dirty="0"/>
              <a:t>Notes on Running 5 of 6</a:t>
            </a:r>
          </a:p>
        </p:txBody>
      </p:sp>
      <p:sp>
        <p:nvSpPr>
          <p:cNvPr id="3" name="Content Placeholder 2"/>
          <p:cNvSpPr>
            <a:spLocks noGrp="1"/>
          </p:cNvSpPr>
          <p:nvPr>
            <p:ph idx="1"/>
          </p:nvPr>
        </p:nvSpPr>
        <p:spPr>
          <a:xfrm>
            <a:off x="129394" y="1449238"/>
            <a:ext cx="11913082" cy="5331124"/>
          </a:xfrm>
        </p:spPr>
        <p:txBody>
          <a:bodyPr>
            <a:normAutofit/>
          </a:bodyPr>
          <a:lstStyle/>
          <a:p>
            <a:r>
              <a:rPr lang="en-US" dirty="0"/>
              <a:t>Option 2: </a:t>
            </a:r>
            <a:r>
              <a:rPr lang="en-US" dirty="0" err="1"/>
              <a:t>Pmisclass</a:t>
            </a:r>
            <a:r>
              <a:rPr lang="en-US" dirty="0"/>
              <a:t> vs. Hard Data % (aka, data density)</a:t>
            </a:r>
            <a:endParaRPr lang="en-US" b="1" i="1" u="sng" dirty="0"/>
          </a:p>
          <a:p>
            <a:pPr lvl="1"/>
            <a:r>
              <a:rPr lang="en-US" dirty="0"/>
              <a:t>Assuming the name convention is followed, this will inspect all the instances generated from the target folder and make charts of </a:t>
            </a:r>
            <a:r>
              <a:rPr lang="en-US" dirty="0" err="1"/>
              <a:t>pmisclass</a:t>
            </a:r>
            <a:r>
              <a:rPr lang="en-US" dirty="0"/>
              <a:t> vs. hard data %, which is referred to as density in the script.</a:t>
            </a:r>
          </a:p>
          <a:p>
            <a:pPr lvl="1"/>
            <a:r>
              <a:rPr lang="en-US" dirty="0"/>
              <a:t>To make group charts of the relevant categories (changing p-misclass vs. hard data % at a given Bi value), the script inspects temporary list of instances, pull necessary values from each instance, averages them as necessary, and then make a chat with matplotlib for the relevant grouping.</a:t>
            </a:r>
          </a:p>
          <a:p>
            <a:pPr lvl="1"/>
            <a:r>
              <a:rPr lang="en-US" dirty="0"/>
              <a:t>This is switched on and off with comments around line 619.  Figures can be show or saved around 572-573.</a:t>
            </a:r>
          </a:p>
        </p:txBody>
      </p:sp>
    </p:spTree>
    <p:extLst>
      <p:ext uri="{BB962C8B-B14F-4D97-AF65-F5344CB8AC3E}">
        <p14:creationId xmlns:p14="http://schemas.microsoft.com/office/powerpoint/2010/main" val="37899009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lstStyle/>
          <a:p>
            <a:r>
              <a:rPr lang="en-US" dirty="0"/>
              <a:t>Notes on Running 6 of 6</a:t>
            </a:r>
          </a:p>
        </p:txBody>
      </p:sp>
      <p:sp>
        <p:nvSpPr>
          <p:cNvPr id="3" name="Content Placeholder 2"/>
          <p:cNvSpPr>
            <a:spLocks noGrp="1"/>
          </p:cNvSpPr>
          <p:nvPr>
            <p:ph idx="1"/>
          </p:nvPr>
        </p:nvSpPr>
        <p:spPr>
          <a:xfrm>
            <a:off x="129394" y="1449238"/>
            <a:ext cx="11913082" cy="5331124"/>
          </a:xfrm>
        </p:spPr>
        <p:txBody>
          <a:bodyPr>
            <a:normAutofit/>
          </a:bodyPr>
          <a:lstStyle/>
          <a:p>
            <a:r>
              <a:rPr lang="en-US" dirty="0"/>
              <a:t>Option 3: RMSE vs. Bi</a:t>
            </a:r>
            <a:endParaRPr lang="en-US" b="1" i="1" u="sng" dirty="0"/>
          </a:p>
          <a:p>
            <a:pPr lvl="1"/>
            <a:r>
              <a:rPr lang="en-US" dirty="0"/>
              <a:t>The second group chart type plots a category vs. a selected instance statistic and groups by hard data %.  It uses the folder names to make the category instead of the filenames within the folder.  In other words, it doesn’t do any intelligent data collection based on filenames.  I pre-sorted everything into properly-named Bi folders as necessary to make it work.</a:t>
            </a:r>
          </a:p>
          <a:p>
            <a:pPr lvl="2"/>
            <a:r>
              <a:rPr lang="en-US" dirty="0"/>
              <a:t>Originally, I was going to plot various things against Bi (or other categories), so this needed to be inherently flexible.</a:t>
            </a:r>
          </a:p>
          <a:p>
            <a:pPr lvl="1"/>
            <a:r>
              <a:rPr lang="en-US" dirty="0"/>
              <a:t>However, the class </a:t>
            </a:r>
            <a:r>
              <a:rPr lang="en-US" dirty="0" err="1"/>
              <a:t>RealizationSet</a:t>
            </a:r>
            <a:r>
              <a:rPr lang="en-US" dirty="0"/>
              <a:t> code described above still needs the filenames to run correctly and label certain things on the charts.</a:t>
            </a:r>
          </a:p>
          <a:p>
            <a:pPr lvl="1"/>
            <a:r>
              <a:rPr lang="en-US" dirty="0"/>
              <a:t>Chart gets generated after all the .</a:t>
            </a:r>
            <a:r>
              <a:rPr lang="en-US" dirty="0" err="1"/>
              <a:t>npy</a:t>
            </a:r>
            <a:r>
              <a:rPr lang="en-US" dirty="0"/>
              <a:t> files are read and their statistics are created.</a:t>
            </a:r>
          </a:p>
          <a:p>
            <a:pPr lvl="1"/>
            <a:r>
              <a:rPr lang="en-US" dirty="0"/>
              <a:t>This is switched on and off at line 772, with save and show switched on and off at 738-779.</a:t>
            </a:r>
          </a:p>
        </p:txBody>
      </p:sp>
    </p:spTree>
    <p:extLst>
      <p:ext uri="{BB962C8B-B14F-4D97-AF65-F5344CB8AC3E}">
        <p14:creationId xmlns:p14="http://schemas.microsoft.com/office/powerpoint/2010/main" val="4203141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lstStyle/>
          <a:p>
            <a:r>
              <a:rPr lang="en-US" dirty="0"/>
              <a:t>Summary</a:t>
            </a:r>
          </a:p>
        </p:txBody>
      </p:sp>
      <p:sp>
        <p:nvSpPr>
          <p:cNvPr id="3" name="Content Placeholder 2"/>
          <p:cNvSpPr>
            <a:spLocks noGrp="1"/>
          </p:cNvSpPr>
          <p:nvPr>
            <p:ph idx="1"/>
          </p:nvPr>
        </p:nvSpPr>
        <p:spPr>
          <a:xfrm>
            <a:off x="129394" y="1449238"/>
            <a:ext cx="11913082" cy="5331124"/>
          </a:xfrm>
        </p:spPr>
        <p:txBody>
          <a:bodyPr>
            <a:normAutofit/>
          </a:bodyPr>
          <a:lstStyle/>
          <a:p>
            <a:r>
              <a:rPr lang="en-US" dirty="0"/>
              <a:t>My personal view is this code is not salvageable as a standalone script, but snippets of it might be useful for something more organized.</a:t>
            </a:r>
          </a:p>
          <a:p>
            <a:pPr lvl="1"/>
            <a:r>
              <a:rPr lang="en-US" dirty="0">
                <a:solidFill>
                  <a:srgbClr val="FF0000"/>
                </a:solidFill>
              </a:rPr>
              <a:t>Statistics that made it into the thesis are generated at:</a:t>
            </a:r>
          </a:p>
          <a:p>
            <a:pPr lvl="2"/>
            <a:r>
              <a:rPr lang="en-US" dirty="0" err="1">
                <a:solidFill>
                  <a:srgbClr val="FF0000"/>
                </a:solidFill>
              </a:rPr>
              <a:t>Pmisclass</a:t>
            </a:r>
            <a:r>
              <a:rPr lang="en-US" dirty="0">
                <a:solidFill>
                  <a:srgbClr val="FF0000"/>
                </a:solidFill>
              </a:rPr>
              <a:t>: Line 112, function </a:t>
            </a:r>
            <a:r>
              <a:rPr lang="en-US" dirty="0" err="1">
                <a:solidFill>
                  <a:srgbClr val="FF0000"/>
                </a:solidFill>
              </a:rPr>
              <a:t>prob_misclass</a:t>
            </a:r>
            <a:endParaRPr lang="en-US" dirty="0">
              <a:solidFill>
                <a:srgbClr val="FF0000"/>
              </a:solidFill>
            </a:endParaRPr>
          </a:p>
          <a:p>
            <a:pPr lvl="2"/>
            <a:r>
              <a:rPr lang="en-US" dirty="0">
                <a:solidFill>
                  <a:srgbClr val="FF0000"/>
                </a:solidFill>
              </a:rPr>
              <a:t>RMSE: Line 172, function </a:t>
            </a:r>
            <a:r>
              <a:rPr lang="en-US" dirty="0" err="1">
                <a:solidFill>
                  <a:srgbClr val="FF0000"/>
                </a:solidFill>
              </a:rPr>
              <a:t>run_e_type_stats</a:t>
            </a:r>
            <a:endParaRPr lang="en-US" dirty="0">
              <a:solidFill>
                <a:srgbClr val="FF0000"/>
              </a:solidFill>
            </a:endParaRPr>
          </a:p>
          <a:p>
            <a:pPr marL="0" indent="0">
              <a:buNone/>
            </a:pPr>
            <a:endParaRPr lang="en-US" dirty="0"/>
          </a:p>
          <a:p>
            <a:r>
              <a:rPr lang="en-US" dirty="0"/>
              <a:t>I would not use any of the matplotlib work here as an example or inspiration.  My understanding of how the library functions actually work together is poor and it shows.</a:t>
            </a:r>
          </a:p>
          <a:p>
            <a:endParaRPr lang="en-US" dirty="0"/>
          </a:p>
          <a:p>
            <a:r>
              <a:rPr lang="en-US" dirty="0"/>
              <a:t>My </a:t>
            </a:r>
            <a:r>
              <a:rPr lang="en-US" dirty="0" err="1"/>
              <a:t>numpy</a:t>
            </a:r>
            <a:r>
              <a:rPr lang="en-US" dirty="0"/>
              <a:t> work is OK, although I am sure more diligent familiarity with library could have saved time and made it easier to understand.</a:t>
            </a:r>
          </a:p>
        </p:txBody>
      </p:sp>
    </p:spTree>
    <p:extLst>
      <p:ext uri="{BB962C8B-B14F-4D97-AF65-F5344CB8AC3E}">
        <p14:creationId xmlns:p14="http://schemas.microsoft.com/office/powerpoint/2010/main" val="783245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sgems_decimator.py</a:t>
            </a:r>
          </a:p>
        </p:txBody>
      </p:sp>
    </p:spTree>
    <p:extLst>
      <p:ext uri="{BB962C8B-B14F-4D97-AF65-F5344CB8AC3E}">
        <p14:creationId xmlns:p14="http://schemas.microsoft.com/office/powerpoint/2010/main" val="16256563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lstStyle/>
          <a:p>
            <a:r>
              <a:rPr lang="en-US" dirty="0"/>
              <a:t>“Decimation” Details – 1 of 2</a:t>
            </a:r>
          </a:p>
        </p:txBody>
      </p:sp>
      <p:sp>
        <p:nvSpPr>
          <p:cNvPr id="3" name="Content Placeholder 2"/>
          <p:cNvSpPr>
            <a:spLocks noGrp="1"/>
          </p:cNvSpPr>
          <p:nvPr>
            <p:ph idx="1"/>
          </p:nvPr>
        </p:nvSpPr>
        <p:spPr>
          <a:xfrm>
            <a:off x="129394" y="1397478"/>
            <a:ext cx="11913082" cy="5331124"/>
          </a:xfrm>
        </p:spPr>
        <p:txBody>
          <a:bodyPr>
            <a:normAutofit/>
          </a:bodyPr>
          <a:lstStyle/>
          <a:p>
            <a:r>
              <a:rPr lang="en-US" dirty="0"/>
              <a:t>Hard Data % is successively reduced to evaluate:</a:t>
            </a:r>
          </a:p>
          <a:p>
            <a:pPr lvl="1"/>
            <a:r>
              <a:rPr lang="en-US" dirty="0"/>
              <a:t>1) how well simulations replicate the original data with decreasing information</a:t>
            </a:r>
          </a:p>
          <a:p>
            <a:pPr lvl="1"/>
            <a:r>
              <a:rPr lang="en-US" dirty="0"/>
              <a:t>2) how soft data (which remains unchanged) influences outcomes</a:t>
            </a:r>
          </a:p>
          <a:p>
            <a:r>
              <a:rPr lang="en-US" dirty="0"/>
              <a:t>Hard Data is reduced </a:t>
            </a:r>
            <a:r>
              <a:rPr lang="en-US" b="1" dirty="0"/>
              <a:t>deterministically</a:t>
            </a:r>
            <a:r>
              <a:rPr lang="en-US" dirty="0"/>
              <a:t> roughly by “halves”</a:t>
            </a:r>
          </a:p>
          <a:p>
            <a:pPr lvl="1"/>
            <a:r>
              <a:rPr lang="en-US" dirty="0"/>
              <a:t>i.e. 50% </a:t>
            </a:r>
            <a:r>
              <a:rPr lang="en-US" dirty="0">
                <a:sym typeface="Wingdings" panose="05000000000000000000" pitchFamily="2" charset="2"/>
              </a:rPr>
              <a:t> 25%  12.5% … down to 0.78125% OR 1 data point (in this test 1 data point is 3.23%)</a:t>
            </a:r>
          </a:p>
          <a:p>
            <a:pPr lvl="1"/>
            <a:endParaRPr lang="en-US" dirty="0"/>
          </a:p>
          <a:p>
            <a:pPr lvl="1"/>
            <a:endParaRPr lang="en-US" dirty="0"/>
          </a:p>
        </p:txBody>
      </p:sp>
      <p:pic>
        <p:nvPicPr>
          <p:cNvPr id="4" name="Picture 3"/>
          <p:cNvPicPr>
            <a:picLocks noChangeAspect="1"/>
          </p:cNvPicPr>
          <p:nvPr/>
        </p:nvPicPr>
        <p:blipFill>
          <a:blip r:embed="rId2"/>
          <a:stretch>
            <a:fillRect/>
          </a:stretch>
        </p:blipFill>
        <p:spPr>
          <a:xfrm>
            <a:off x="60385" y="4237008"/>
            <a:ext cx="12062606" cy="2591097"/>
          </a:xfrm>
          <a:prstGeom prst="rect">
            <a:avLst/>
          </a:prstGeom>
        </p:spPr>
      </p:pic>
    </p:spTree>
    <p:extLst>
      <p:ext uri="{BB962C8B-B14F-4D97-AF65-F5344CB8AC3E}">
        <p14:creationId xmlns:p14="http://schemas.microsoft.com/office/powerpoint/2010/main" val="2865657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lstStyle/>
          <a:p>
            <a:r>
              <a:rPr lang="en-US" dirty="0"/>
              <a:t>“Decimation” Details – 2 of 2</a:t>
            </a:r>
          </a:p>
        </p:txBody>
      </p:sp>
      <p:sp>
        <p:nvSpPr>
          <p:cNvPr id="3" name="Content Placeholder 2"/>
          <p:cNvSpPr>
            <a:spLocks noGrp="1"/>
          </p:cNvSpPr>
          <p:nvPr>
            <p:ph idx="1"/>
          </p:nvPr>
        </p:nvSpPr>
        <p:spPr>
          <a:xfrm>
            <a:off x="129394" y="1397478"/>
            <a:ext cx="11913082" cy="5331124"/>
          </a:xfrm>
        </p:spPr>
        <p:txBody>
          <a:bodyPr>
            <a:normAutofit/>
          </a:bodyPr>
          <a:lstStyle/>
          <a:p>
            <a:r>
              <a:rPr lang="en-US" dirty="0">
                <a:sym typeface="Wingdings" panose="05000000000000000000" pitchFamily="2" charset="2"/>
              </a:rPr>
              <a:t>Initial, “maximally distant” data configuration is “rotated” through column to test many configurations</a:t>
            </a:r>
          </a:p>
          <a:p>
            <a:r>
              <a:rPr lang="en-US" dirty="0">
                <a:sym typeface="Wingdings" panose="05000000000000000000" pitchFamily="2" charset="2"/>
              </a:rPr>
              <a:t>If a rotation populates adjacent data (this occurs with odd numbers of cells), a data point is removed</a:t>
            </a:r>
          </a:p>
          <a:p>
            <a:endParaRPr lang="en-US" dirty="0">
              <a:sym typeface="Wingdings" panose="05000000000000000000" pitchFamily="2" charset="2"/>
            </a:endParaRPr>
          </a:p>
          <a:p>
            <a:pPr lvl="1"/>
            <a:endParaRPr lang="en-US" dirty="0"/>
          </a:p>
          <a:p>
            <a:pPr lvl="1"/>
            <a:endParaRPr lang="en-US" dirty="0"/>
          </a:p>
        </p:txBody>
      </p:sp>
      <p:pic>
        <p:nvPicPr>
          <p:cNvPr id="4" name="Picture 3"/>
          <p:cNvPicPr>
            <a:picLocks noChangeAspect="1"/>
          </p:cNvPicPr>
          <p:nvPr/>
        </p:nvPicPr>
        <p:blipFill>
          <a:blip r:embed="rId2"/>
          <a:stretch>
            <a:fillRect/>
          </a:stretch>
        </p:blipFill>
        <p:spPr>
          <a:xfrm>
            <a:off x="60385" y="4237008"/>
            <a:ext cx="12062606" cy="2591097"/>
          </a:xfrm>
          <a:prstGeom prst="rect">
            <a:avLst/>
          </a:prstGeom>
        </p:spPr>
      </p:pic>
    </p:spTree>
    <p:extLst>
      <p:ext uri="{BB962C8B-B14F-4D97-AF65-F5344CB8AC3E}">
        <p14:creationId xmlns:p14="http://schemas.microsoft.com/office/powerpoint/2010/main" val="102782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635" y="0"/>
            <a:ext cx="10515600" cy="1325563"/>
          </a:xfrm>
        </p:spPr>
        <p:txBody>
          <a:bodyPr/>
          <a:lstStyle/>
          <a:p>
            <a:r>
              <a:rPr lang="en-US" dirty="0"/>
              <a:t>I/O</a:t>
            </a:r>
          </a:p>
        </p:txBody>
      </p:sp>
      <p:sp>
        <p:nvSpPr>
          <p:cNvPr id="3" name="Content Placeholder 2"/>
          <p:cNvSpPr>
            <a:spLocks noGrp="1"/>
          </p:cNvSpPr>
          <p:nvPr>
            <p:ph idx="1"/>
          </p:nvPr>
        </p:nvSpPr>
        <p:spPr>
          <a:xfrm>
            <a:off x="129394" y="1449238"/>
            <a:ext cx="11913082" cy="5331124"/>
          </a:xfrm>
        </p:spPr>
        <p:txBody>
          <a:bodyPr>
            <a:normAutofit/>
          </a:bodyPr>
          <a:lstStyle/>
          <a:p>
            <a:r>
              <a:rPr lang="en-US" dirty="0"/>
              <a:t>Inputs</a:t>
            </a:r>
          </a:p>
          <a:p>
            <a:pPr lvl="1"/>
            <a:r>
              <a:rPr lang="en-US" dirty="0" err="1"/>
              <a:t>SGeMs</a:t>
            </a:r>
            <a:r>
              <a:rPr lang="en-US" dirty="0"/>
              <a:t> .</a:t>
            </a:r>
            <a:r>
              <a:rPr lang="en-US" dirty="0" err="1"/>
              <a:t>prj</a:t>
            </a:r>
            <a:r>
              <a:rPr lang="en-US" dirty="0"/>
              <a:t> file</a:t>
            </a:r>
          </a:p>
          <a:p>
            <a:pPr lvl="2"/>
            <a:r>
              <a:rPr lang="en-US" dirty="0"/>
              <a:t>Described below</a:t>
            </a:r>
          </a:p>
          <a:p>
            <a:pPr lvl="1"/>
            <a:r>
              <a:rPr lang="en-US" dirty="0" err="1"/>
              <a:t>SGeMs</a:t>
            </a:r>
            <a:r>
              <a:rPr lang="en-US" dirty="0"/>
              <a:t> .par file</a:t>
            </a:r>
          </a:p>
          <a:p>
            <a:pPr lvl="2"/>
            <a:r>
              <a:rPr lang="en-US" dirty="0"/>
              <a:t>Described below</a:t>
            </a:r>
          </a:p>
          <a:p>
            <a:pPr lvl="2"/>
            <a:r>
              <a:rPr lang="en-US" dirty="0"/>
              <a:t>Starting case that is modified by parameters supplied in the script itself</a:t>
            </a:r>
          </a:p>
          <a:p>
            <a:r>
              <a:rPr lang="en-US" dirty="0" err="1"/>
              <a:t>Ouputs</a:t>
            </a:r>
            <a:endParaRPr lang="en-US" dirty="0"/>
          </a:p>
          <a:p>
            <a:pPr lvl="1"/>
            <a:r>
              <a:rPr lang="en-US" dirty="0"/>
              <a:t>.</a:t>
            </a:r>
            <a:r>
              <a:rPr lang="en-US" dirty="0" err="1"/>
              <a:t>gslib</a:t>
            </a:r>
            <a:r>
              <a:rPr lang="en-US" dirty="0"/>
              <a:t> files</a:t>
            </a:r>
          </a:p>
          <a:p>
            <a:pPr lvl="2"/>
            <a:r>
              <a:rPr lang="en-US" dirty="0"/>
              <a:t>Realization data</a:t>
            </a:r>
          </a:p>
        </p:txBody>
      </p:sp>
    </p:spTree>
    <p:extLst>
      <p:ext uri="{BB962C8B-B14F-4D97-AF65-F5344CB8AC3E}">
        <p14:creationId xmlns:p14="http://schemas.microsoft.com/office/powerpoint/2010/main" val="4111671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0444204" y="399600"/>
            <a:ext cx="1343025" cy="6229350"/>
          </a:xfrm>
          <a:prstGeom prst="rect">
            <a:avLst/>
          </a:prstGeom>
        </p:spPr>
      </p:pic>
      <p:sp>
        <p:nvSpPr>
          <p:cNvPr id="2" name="Title 1"/>
          <p:cNvSpPr>
            <a:spLocks noGrp="1"/>
          </p:cNvSpPr>
          <p:nvPr>
            <p:ph type="title"/>
          </p:nvPr>
        </p:nvSpPr>
        <p:spPr>
          <a:xfrm>
            <a:off x="77635" y="0"/>
            <a:ext cx="10515600" cy="1325563"/>
          </a:xfrm>
        </p:spPr>
        <p:txBody>
          <a:bodyPr/>
          <a:lstStyle/>
          <a:p>
            <a:r>
              <a:rPr lang="en-US" dirty="0"/>
              <a:t>Example: “1d_vert_working.prj”</a:t>
            </a:r>
            <a:br>
              <a:rPr lang="en-US" dirty="0"/>
            </a:br>
            <a:endParaRPr lang="en-US" dirty="0"/>
          </a:p>
        </p:txBody>
      </p:sp>
      <p:sp>
        <p:nvSpPr>
          <p:cNvPr id="3" name="Content Placeholder 2"/>
          <p:cNvSpPr>
            <a:spLocks noGrp="1"/>
          </p:cNvSpPr>
          <p:nvPr>
            <p:ph idx="1"/>
          </p:nvPr>
        </p:nvSpPr>
        <p:spPr>
          <a:xfrm>
            <a:off x="129394" y="1449238"/>
            <a:ext cx="7082289" cy="5331124"/>
          </a:xfrm>
        </p:spPr>
        <p:txBody>
          <a:bodyPr>
            <a:normAutofit fontScale="92500" lnSpcReduction="10000"/>
          </a:bodyPr>
          <a:lstStyle/>
          <a:p>
            <a:pPr lvl="1"/>
            <a:r>
              <a:rPr lang="en-US" dirty="0"/>
              <a:t>31 cells (9.3m of section)</a:t>
            </a:r>
          </a:p>
          <a:p>
            <a:pPr lvl="1"/>
            <a:r>
              <a:rPr lang="en-US" dirty="0"/>
              <a:t>Properties:</a:t>
            </a:r>
          </a:p>
          <a:p>
            <a:pPr lvl="2"/>
            <a:r>
              <a:rPr lang="en-US" dirty="0"/>
              <a:t>Hard Data</a:t>
            </a:r>
          </a:p>
          <a:p>
            <a:pPr lvl="3"/>
            <a:r>
              <a:rPr lang="en-US" dirty="0"/>
              <a:t>FACIES</a:t>
            </a:r>
          </a:p>
          <a:p>
            <a:pPr lvl="4"/>
            <a:r>
              <a:rPr lang="en-US" dirty="0" err="1"/>
              <a:t>Facies</a:t>
            </a:r>
            <a:r>
              <a:rPr lang="en-US" dirty="0"/>
              <a:t> coded… Sand, Breccia, “Muds”</a:t>
            </a:r>
          </a:p>
          <a:p>
            <a:pPr lvl="3"/>
            <a:r>
              <a:rPr lang="en-US" dirty="0"/>
              <a:t>Ind01</a:t>
            </a:r>
          </a:p>
          <a:p>
            <a:pPr lvl="4"/>
            <a:r>
              <a:rPr lang="en-US" dirty="0"/>
              <a:t>Sand, Indicator Coded</a:t>
            </a:r>
          </a:p>
          <a:p>
            <a:pPr lvl="3"/>
            <a:r>
              <a:rPr lang="en-US" dirty="0"/>
              <a:t>Ind02</a:t>
            </a:r>
          </a:p>
          <a:p>
            <a:pPr lvl="4"/>
            <a:r>
              <a:rPr lang="en-US" dirty="0"/>
              <a:t>Breccia, Indicator Coded</a:t>
            </a:r>
          </a:p>
          <a:p>
            <a:pPr lvl="3"/>
            <a:r>
              <a:rPr lang="en-US" dirty="0" err="1"/>
              <a:t>IndMud</a:t>
            </a:r>
            <a:endParaRPr lang="en-US" dirty="0"/>
          </a:p>
          <a:p>
            <a:pPr lvl="4"/>
            <a:r>
              <a:rPr lang="en-US" dirty="0"/>
              <a:t>“Muds”, Indicator Coded</a:t>
            </a:r>
          </a:p>
          <a:p>
            <a:pPr lvl="2"/>
            <a:r>
              <a:rPr lang="en-US" dirty="0"/>
              <a:t>Soft Data</a:t>
            </a:r>
          </a:p>
          <a:p>
            <a:pPr lvl="3"/>
            <a:r>
              <a:rPr lang="en-US" dirty="0"/>
              <a:t>P1</a:t>
            </a:r>
          </a:p>
          <a:p>
            <a:pPr lvl="4"/>
            <a:r>
              <a:rPr lang="en-US" dirty="0"/>
              <a:t>Probability of Sand</a:t>
            </a:r>
          </a:p>
          <a:p>
            <a:pPr lvl="3"/>
            <a:r>
              <a:rPr lang="en-US" dirty="0"/>
              <a:t>P2</a:t>
            </a:r>
          </a:p>
          <a:p>
            <a:pPr lvl="4"/>
            <a:r>
              <a:rPr lang="en-US" dirty="0"/>
              <a:t>Probability of Breccia</a:t>
            </a:r>
          </a:p>
          <a:p>
            <a:pPr lvl="3"/>
            <a:r>
              <a:rPr lang="en-US" dirty="0" err="1"/>
              <a:t>PMud</a:t>
            </a:r>
            <a:endParaRPr lang="en-US" dirty="0"/>
          </a:p>
          <a:p>
            <a:pPr lvl="4"/>
            <a:r>
              <a:rPr lang="en-US" dirty="0"/>
              <a:t>Probability of “Muds”</a:t>
            </a:r>
          </a:p>
          <a:p>
            <a:pPr lvl="1"/>
            <a:endParaRPr lang="en-US" dirty="0"/>
          </a:p>
        </p:txBody>
      </p:sp>
      <p:pic>
        <p:nvPicPr>
          <p:cNvPr id="4" name="Picture 3"/>
          <p:cNvPicPr>
            <a:picLocks noChangeAspect="1"/>
          </p:cNvPicPr>
          <p:nvPr/>
        </p:nvPicPr>
        <p:blipFill>
          <a:blip r:embed="rId3"/>
          <a:stretch>
            <a:fillRect/>
          </a:stretch>
        </p:blipFill>
        <p:spPr>
          <a:xfrm>
            <a:off x="8025838" y="377675"/>
            <a:ext cx="1819275" cy="2143125"/>
          </a:xfrm>
          <a:prstGeom prst="rect">
            <a:avLst/>
          </a:prstGeom>
        </p:spPr>
      </p:pic>
      <p:sp>
        <p:nvSpPr>
          <p:cNvPr id="12" name="TextBox 11"/>
          <p:cNvSpPr txBox="1"/>
          <p:nvPr/>
        </p:nvSpPr>
        <p:spPr>
          <a:xfrm>
            <a:off x="10895384" y="700412"/>
            <a:ext cx="833200" cy="369332"/>
          </a:xfrm>
          <a:prstGeom prst="rect">
            <a:avLst/>
          </a:prstGeom>
          <a:solidFill>
            <a:schemeClr val="bg1"/>
          </a:solidFill>
        </p:spPr>
        <p:txBody>
          <a:bodyPr wrap="square" rtlCol="0">
            <a:spAutoFit/>
          </a:bodyPr>
          <a:lstStyle/>
          <a:p>
            <a:pPr algn="ctr"/>
            <a:r>
              <a:rPr lang="en-US" dirty="0"/>
              <a:t>“Mud”</a:t>
            </a:r>
          </a:p>
        </p:txBody>
      </p:sp>
      <p:sp>
        <p:nvSpPr>
          <p:cNvPr id="13" name="TextBox 12"/>
          <p:cNvSpPr txBox="1"/>
          <p:nvPr/>
        </p:nvSpPr>
        <p:spPr>
          <a:xfrm>
            <a:off x="10795518" y="2756255"/>
            <a:ext cx="923735" cy="369332"/>
          </a:xfrm>
          <a:prstGeom prst="rect">
            <a:avLst/>
          </a:prstGeom>
          <a:solidFill>
            <a:schemeClr val="bg1"/>
          </a:solidFill>
        </p:spPr>
        <p:txBody>
          <a:bodyPr wrap="square" rtlCol="0">
            <a:spAutoFit/>
          </a:bodyPr>
          <a:lstStyle/>
          <a:p>
            <a:pPr algn="ctr"/>
            <a:r>
              <a:rPr lang="en-US" dirty="0"/>
              <a:t>Breccia</a:t>
            </a:r>
          </a:p>
        </p:txBody>
      </p:sp>
      <p:sp>
        <p:nvSpPr>
          <p:cNvPr id="14" name="TextBox 13"/>
          <p:cNvSpPr txBox="1"/>
          <p:nvPr/>
        </p:nvSpPr>
        <p:spPr>
          <a:xfrm>
            <a:off x="10887050" y="4452939"/>
            <a:ext cx="833200" cy="369332"/>
          </a:xfrm>
          <a:prstGeom prst="rect">
            <a:avLst/>
          </a:prstGeom>
          <a:solidFill>
            <a:schemeClr val="bg1"/>
          </a:solidFill>
        </p:spPr>
        <p:txBody>
          <a:bodyPr wrap="square" rtlCol="0">
            <a:spAutoFit/>
          </a:bodyPr>
          <a:lstStyle/>
          <a:p>
            <a:pPr algn="ctr"/>
            <a:r>
              <a:rPr lang="en-US" dirty="0"/>
              <a:t>Sand</a:t>
            </a:r>
          </a:p>
        </p:txBody>
      </p:sp>
      <p:cxnSp>
        <p:nvCxnSpPr>
          <p:cNvPr id="16" name="Straight Arrow Connector 15"/>
          <p:cNvCxnSpPr/>
          <p:nvPr/>
        </p:nvCxnSpPr>
        <p:spPr>
          <a:xfrm flipH="1">
            <a:off x="10593235" y="885078"/>
            <a:ext cx="292818" cy="184666"/>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10547350" y="2933700"/>
            <a:ext cx="348035" cy="7222"/>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4" idx="1"/>
          </p:cNvCxnSpPr>
          <p:nvPr/>
        </p:nvCxnSpPr>
        <p:spPr>
          <a:xfrm flipH="1" flipV="1">
            <a:off x="10593235" y="4581331"/>
            <a:ext cx="293815" cy="56274"/>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5" name="Content Placeholder 2"/>
          <p:cNvSpPr txBox="1">
            <a:spLocks/>
          </p:cNvSpPr>
          <p:nvPr/>
        </p:nvSpPr>
        <p:spPr>
          <a:xfrm>
            <a:off x="5262465" y="3946849"/>
            <a:ext cx="4954555" cy="26840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dirty="0"/>
              <a:t>SISIM uses “FACIES”</a:t>
            </a:r>
          </a:p>
          <a:p>
            <a:pPr lvl="1"/>
            <a:r>
              <a:rPr lang="en-US" dirty="0"/>
              <a:t>COSISIM must be indicator coded and uses the “</a:t>
            </a:r>
            <a:r>
              <a:rPr lang="en-US" dirty="0" err="1"/>
              <a:t>Ind</a:t>
            </a:r>
            <a:r>
              <a:rPr lang="en-US" dirty="0"/>
              <a:t>” hard data fields along with Soft Data</a:t>
            </a:r>
          </a:p>
          <a:p>
            <a:pPr lvl="1"/>
            <a:endParaRPr lang="en-US" dirty="0"/>
          </a:p>
        </p:txBody>
      </p:sp>
    </p:spTree>
    <p:extLst>
      <p:ext uri="{BB962C8B-B14F-4D97-AF65-F5344CB8AC3E}">
        <p14:creationId xmlns:p14="http://schemas.microsoft.com/office/powerpoint/2010/main" val="6777385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6949440" y="83477"/>
            <a:ext cx="5166269" cy="6706288"/>
          </a:xfrm>
          <a:prstGeom prst="rect">
            <a:avLst/>
          </a:prstGeom>
        </p:spPr>
      </p:pic>
      <p:sp>
        <p:nvSpPr>
          <p:cNvPr id="2" name="Title 1"/>
          <p:cNvSpPr>
            <a:spLocks noGrp="1"/>
          </p:cNvSpPr>
          <p:nvPr>
            <p:ph type="title"/>
          </p:nvPr>
        </p:nvSpPr>
        <p:spPr>
          <a:xfrm>
            <a:off x="77635" y="0"/>
            <a:ext cx="10515600" cy="1325563"/>
          </a:xfrm>
        </p:spPr>
        <p:txBody>
          <a:bodyPr/>
          <a:lstStyle/>
          <a:p>
            <a:r>
              <a:rPr lang="en-US" dirty="0"/>
              <a:t>.par file Parameters 1 of 2</a:t>
            </a:r>
            <a:br>
              <a:rPr lang="en-US" dirty="0"/>
            </a:br>
            <a:endParaRPr lang="en-US" dirty="0"/>
          </a:p>
        </p:txBody>
      </p:sp>
      <p:sp>
        <p:nvSpPr>
          <p:cNvPr id="3" name="Content Placeholder 2"/>
          <p:cNvSpPr>
            <a:spLocks noGrp="1"/>
          </p:cNvSpPr>
          <p:nvPr>
            <p:ph idx="1"/>
          </p:nvPr>
        </p:nvSpPr>
        <p:spPr>
          <a:xfrm>
            <a:off x="129395" y="1449238"/>
            <a:ext cx="6820046" cy="5331124"/>
          </a:xfrm>
        </p:spPr>
        <p:txBody>
          <a:bodyPr>
            <a:normAutofit/>
          </a:bodyPr>
          <a:lstStyle/>
          <a:p>
            <a:pPr lvl="1"/>
            <a:r>
              <a:rPr lang="en-US" dirty="0"/>
              <a:t>Strongly recommend setting up the .par in </a:t>
            </a:r>
            <a:r>
              <a:rPr lang="en-US" dirty="0" err="1"/>
              <a:t>SGeMs</a:t>
            </a:r>
            <a:r>
              <a:rPr lang="en-US" dirty="0"/>
              <a:t> and exporting a base case, and then modifying single fields in text files to change parameterizations</a:t>
            </a:r>
          </a:p>
          <a:p>
            <a:pPr lvl="1"/>
            <a:endParaRPr lang="en-US" dirty="0"/>
          </a:p>
          <a:p>
            <a:pPr lvl="1"/>
            <a:r>
              <a:rPr lang="en-US" dirty="0"/>
              <a:t>Parameters of note follow </a:t>
            </a:r>
            <a:r>
              <a:rPr lang="en-US" dirty="0">
                <a:solidFill>
                  <a:srgbClr val="FF0000"/>
                </a:solidFill>
              </a:rPr>
              <a:t>(Red is COSISIM-specific)</a:t>
            </a:r>
          </a:p>
          <a:p>
            <a:pPr lvl="1"/>
            <a:endParaRPr lang="en-US" dirty="0">
              <a:solidFill>
                <a:srgbClr val="FF0000"/>
              </a:solidFill>
            </a:endParaRPr>
          </a:p>
          <a:p>
            <a:pPr lvl="1"/>
            <a:r>
              <a:rPr lang="en-US" dirty="0"/>
              <a:t>Most features are set in the .par</a:t>
            </a:r>
          </a:p>
          <a:p>
            <a:pPr lvl="2"/>
            <a:r>
              <a:rPr lang="en-US" dirty="0"/>
              <a:t>Seed, </a:t>
            </a:r>
            <a:r>
              <a:rPr lang="en-US" dirty="0" err="1"/>
              <a:t>Nbr</a:t>
            </a:r>
            <a:r>
              <a:rPr lang="en-US" dirty="0"/>
              <a:t> </a:t>
            </a:r>
            <a:r>
              <a:rPr lang="en-US" dirty="0" err="1"/>
              <a:t>Realiz</a:t>
            </a:r>
            <a:r>
              <a:rPr lang="en-US" dirty="0"/>
              <a:t>, </a:t>
            </a:r>
            <a:r>
              <a:rPr lang="en-US" dirty="0" err="1"/>
              <a:t>Variography</a:t>
            </a:r>
            <a:r>
              <a:rPr lang="en-US" dirty="0"/>
              <a:t>, Marginal </a:t>
            </a:r>
            <a:r>
              <a:rPr lang="en-US" dirty="0" err="1"/>
              <a:t>Probs</a:t>
            </a:r>
            <a:r>
              <a:rPr lang="en-US" dirty="0"/>
              <a:t>, Search Ellipse, etc.</a:t>
            </a:r>
          </a:p>
          <a:p>
            <a:pPr lvl="1"/>
            <a:r>
              <a:rPr lang="en-US" dirty="0"/>
              <a:t>Control at the script-stage is related to names and saving, and also assigning </a:t>
            </a:r>
            <a:r>
              <a:rPr lang="en-US" dirty="0" err="1"/>
              <a:t>Bz</a:t>
            </a:r>
            <a:endParaRPr lang="en-US" dirty="0"/>
          </a:p>
        </p:txBody>
      </p:sp>
    </p:spTree>
    <p:extLst>
      <p:ext uri="{BB962C8B-B14F-4D97-AF65-F5344CB8AC3E}">
        <p14:creationId xmlns:p14="http://schemas.microsoft.com/office/powerpoint/2010/main" val="4293904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6949440" y="83477"/>
            <a:ext cx="5166269" cy="6706288"/>
          </a:xfrm>
          <a:prstGeom prst="rect">
            <a:avLst/>
          </a:prstGeom>
        </p:spPr>
      </p:pic>
      <p:sp>
        <p:nvSpPr>
          <p:cNvPr id="2" name="Title 1"/>
          <p:cNvSpPr>
            <a:spLocks noGrp="1"/>
          </p:cNvSpPr>
          <p:nvPr>
            <p:ph type="title"/>
          </p:nvPr>
        </p:nvSpPr>
        <p:spPr>
          <a:xfrm>
            <a:off x="77635" y="0"/>
            <a:ext cx="10515600" cy="1325563"/>
          </a:xfrm>
        </p:spPr>
        <p:txBody>
          <a:bodyPr/>
          <a:lstStyle/>
          <a:p>
            <a:r>
              <a:rPr lang="en-US" dirty="0"/>
              <a:t>.par file Parameters 2 of 2</a:t>
            </a:r>
            <a:br>
              <a:rPr lang="en-US" dirty="0"/>
            </a:br>
            <a:endParaRPr lang="en-US" dirty="0"/>
          </a:p>
        </p:txBody>
      </p:sp>
      <p:sp>
        <p:nvSpPr>
          <p:cNvPr id="3" name="Content Placeholder 2"/>
          <p:cNvSpPr>
            <a:spLocks noGrp="1"/>
          </p:cNvSpPr>
          <p:nvPr>
            <p:ph idx="1"/>
          </p:nvPr>
        </p:nvSpPr>
        <p:spPr>
          <a:xfrm>
            <a:off x="129395" y="1449238"/>
            <a:ext cx="6820046" cy="5331124"/>
          </a:xfrm>
        </p:spPr>
        <p:txBody>
          <a:bodyPr>
            <a:normAutofit lnSpcReduction="10000"/>
          </a:bodyPr>
          <a:lstStyle/>
          <a:p>
            <a:pPr lvl="1"/>
            <a:r>
              <a:rPr lang="en-US" dirty="0"/>
              <a:t>algorithm name (Line1)</a:t>
            </a:r>
          </a:p>
          <a:p>
            <a:pPr lvl="2"/>
            <a:r>
              <a:rPr lang="en-US" dirty="0"/>
              <a:t>Used by script</a:t>
            </a:r>
          </a:p>
          <a:p>
            <a:pPr lvl="2"/>
            <a:r>
              <a:rPr lang="en-US" dirty="0"/>
              <a:t>(also later set by script)</a:t>
            </a:r>
          </a:p>
          <a:p>
            <a:pPr lvl="1"/>
            <a:r>
              <a:rPr lang="en-US" dirty="0" err="1"/>
              <a:t>Grid_Name</a:t>
            </a:r>
            <a:r>
              <a:rPr lang="en-US" dirty="0"/>
              <a:t> value (Line2)</a:t>
            </a:r>
          </a:p>
          <a:p>
            <a:pPr lvl="2"/>
            <a:r>
              <a:rPr lang="en-US" dirty="0"/>
              <a:t>Used by script</a:t>
            </a:r>
          </a:p>
          <a:p>
            <a:pPr lvl="1"/>
            <a:r>
              <a:rPr lang="en-US" dirty="0" err="1"/>
              <a:t>Property_Name</a:t>
            </a:r>
            <a:r>
              <a:rPr lang="en-US" dirty="0"/>
              <a:t> (Line3)</a:t>
            </a:r>
          </a:p>
          <a:p>
            <a:pPr lvl="2"/>
            <a:r>
              <a:rPr lang="en-US" dirty="0"/>
              <a:t>Set by Script</a:t>
            </a:r>
          </a:p>
          <a:p>
            <a:pPr lvl="1"/>
            <a:r>
              <a:rPr lang="en-US" dirty="0" err="1"/>
              <a:t>Hard_Data_Grid</a:t>
            </a:r>
            <a:r>
              <a:rPr lang="en-US" dirty="0"/>
              <a:t> (not in example)</a:t>
            </a:r>
          </a:p>
          <a:p>
            <a:pPr lvl="2"/>
            <a:r>
              <a:rPr lang="en-US" dirty="0"/>
              <a:t>Set by Script</a:t>
            </a:r>
          </a:p>
          <a:p>
            <a:pPr lvl="1"/>
            <a:r>
              <a:rPr lang="en-US" dirty="0">
                <a:solidFill>
                  <a:srgbClr val="FF0000"/>
                </a:solidFill>
              </a:rPr>
              <a:t>Primary </a:t>
            </a:r>
            <a:r>
              <a:rPr lang="en-US" dirty="0" err="1">
                <a:solidFill>
                  <a:srgbClr val="FF0000"/>
                </a:solidFill>
              </a:rPr>
              <a:t>Harddata_Grid</a:t>
            </a:r>
            <a:r>
              <a:rPr lang="en-US" dirty="0">
                <a:solidFill>
                  <a:srgbClr val="FF0000"/>
                </a:solidFill>
              </a:rPr>
              <a:t> value Line(Line12)</a:t>
            </a:r>
          </a:p>
          <a:p>
            <a:pPr lvl="2"/>
            <a:r>
              <a:rPr lang="en-US" dirty="0">
                <a:solidFill>
                  <a:srgbClr val="FF0000"/>
                </a:solidFill>
              </a:rPr>
              <a:t>Set by Script</a:t>
            </a:r>
          </a:p>
          <a:p>
            <a:pPr lvl="1"/>
            <a:r>
              <a:rPr lang="en-US" dirty="0">
                <a:solidFill>
                  <a:srgbClr val="FF0000"/>
                </a:solidFill>
              </a:rPr>
              <a:t>Secondary </a:t>
            </a:r>
            <a:r>
              <a:rPr lang="en-US" dirty="0" err="1">
                <a:solidFill>
                  <a:srgbClr val="FF0000"/>
                </a:solidFill>
              </a:rPr>
              <a:t>Harddata_Grid</a:t>
            </a:r>
            <a:r>
              <a:rPr lang="en-US" dirty="0">
                <a:solidFill>
                  <a:srgbClr val="FF0000"/>
                </a:solidFill>
              </a:rPr>
              <a:t> value Line(Line18)</a:t>
            </a:r>
          </a:p>
          <a:p>
            <a:pPr lvl="2"/>
            <a:r>
              <a:rPr lang="en-US" dirty="0">
                <a:solidFill>
                  <a:srgbClr val="FF0000"/>
                </a:solidFill>
              </a:rPr>
              <a:t>Set by Script</a:t>
            </a:r>
          </a:p>
          <a:p>
            <a:pPr lvl="1"/>
            <a:r>
              <a:rPr lang="en-US" dirty="0" err="1">
                <a:solidFill>
                  <a:srgbClr val="FF0000"/>
                </a:solidFill>
              </a:rPr>
              <a:t>Bz_Values</a:t>
            </a:r>
            <a:r>
              <a:rPr lang="en-US" dirty="0">
                <a:solidFill>
                  <a:srgbClr val="FF0000"/>
                </a:solidFill>
              </a:rPr>
              <a:t> (Line20)</a:t>
            </a:r>
          </a:p>
          <a:p>
            <a:pPr lvl="2"/>
            <a:r>
              <a:rPr lang="en-US" dirty="0">
                <a:solidFill>
                  <a:srgbClr val="FF0000"/>
                </a:solidFill>
              </a:rPr>
              <a:t>Set by Script</a:t>
            </a:r>
          </a:p>
          <a:p>
            <a:pPr lvl="2"/>
            <a:endParaRPr lang="en-US" dirty="0"/>
          </a:p>
          <a:p>
            <a:pPr marL="914400" lvl="2" indent="0">
              <a:buNone/>
            </a:pPr>
            <a:endParaRPr lang="en-US" dirty="0"/>
          </a:p>
        </p:txBody>
      </p:sp>
    </p:spTree>
    <p:extLst>
      <p:ext uri="{BB962C8B-B14F-4D97-AF65-F5344CB8AC3E}">
        <p14:creationId xmlns:p14="http://schemas.microsoft.com/office/powerpoint/2010/main" val="26879737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4498</TotalTime>
  <Words>2073</Words>
  <Application>Microsoft Office PowerPoint</Application>
  <PresentationFormat>Widescreen</PresentationFormat>
  <Paragraphs>237</Paragraphs>
  <Slides>28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Calibri Light</vt:lpstr>
      <vt:lpstr>Office Theme</vt:lpstr>
      <vt:lpstr>Automated 1D Stats Workflow</vt:lpstr>
      <vt:lpstr>Overview</vt:lpstr>
      <vt:lpstr>sgems_decimator.py</vt:lpstr>
      <vt:lpstr>“Decimation” Details – 1 of 2</vt:lpstr>
      <vt:lpstr>“Decimation” Details – 2 of 2</vt:lpstr>
      <vt:lpstr>I/O</vt:lpstr>
      <vt:lpstr>Example: “1d_vert_working.prj” </vt:lpstr>
      <vt:lpstr>.par file Parameters 1 of 2 </vt:lpstr>
      <vt:lpstr>.par file Parameters 2 of 2 </vt:lpstr>
      <vt:lpstr>Script Run Parameters: 1 of 5 </vt:lpstr>
      <vt:lpstr>Script Run Parameters: 2 of 5 </vt:lpstr>
      <vt:lpstr>Script Run Parameters: 3 of 5 </vt:lpstr>
      <vt:lpstr>Script Run Parameters: 4 of 5 </vt:lpstr>
      <vt:lpstr>Script Run Parameters: 5 of 5 </vt:lpstr>
      <vt:lpstr>Notes on Running 1 of 2</vt:lpstr>
      <vt:lpstr>Notes on Running 2 of 2</vt:lpstr>
      <vt:lpstr>gslib_npy_convert.py</vt:lpstr>
      <vt:lpstr>I/O</vt:lpstr>
      <vt:lpstr>Notes on Running</vt:lpstr>
      <vt:lpstr>vt_stats_plotter_2022.py</vt:lpstr>
      <vt:lpstr>I/O</vt:lpstr>
      <vt:lpstr>Notes on Running 1 of 6</vt:lpstr>
      <vt:lpstr>Notes on Running 2 of 6</vt:lpstr>
      <vt:lpstr>Notes on Running 3 of 6</vt:lpstr>
      <vt:lpstr>Notes on Running 4 of 6</vt:lpstr>
      <vt:lpstr>Notes on Running 5 of 6</vt:lpstr>
      <vt:lpstr>Notes on Running 6 of 6</vt:lpstr>
      <vt:lpstr>Summary</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Automated 1D Stats Workflow</dc:title>
  <dc:creator>Andrew McCarthy</dc:creator>
  <cp:lastModifiedBy>Andrew</cp:lastModifiedBy>
  <cp:revision>160</cp:revision>
  <dcterms:created xsi:type="dcterms:W3CDTF">2018-09-05T21:15:53Z</dcterms:created>
  <dcterms:modified xsi:type="dcterms:W3CDTF">2022-03-08T06:04:42Z</dcterms:modified>
</cp:coreProperties>
</file>